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89" r:id="rId3"/>
    <p:sldId id="290" r:id="rId4"/>
    <p:sldId id="291" r:id="rId5"/>
    <p:sldId id="292" r:id="rId6"/>
    <p:sldId id="293" r:id="rId7"/>
    <p:sldId id="294" r:id="rId8"/>
    <p:sldId id="295" r:id="rId9"/>
    <p:sldId id="296" r:id="rId10"/>
    <p:sldId id="297" r:id="rId11"/>
    <p:sldId id="298" r:id="rId12"/>
    <p:sldId id="288" r:id="rId13"/>
    <p:sldId id="299" r:id="rId14"/>
    <p:sldId id="300" r:id="rId15"/>
    <p:sldId id="286" r:id="rId16"/>
    <p:sldId id="262" r:id="rId17"/>
    <p:sldId id="265" r:id="rId18"/>
    <p:sldId id="266" r:id="rId19"/>
    <p:sldId id="284" r:id="rId20"/>
    <p:sldId id="283" r:id="rId21"/>
    <p:sldId id="268" r:id="rId22"/>
    <p:sldId id="269" r:id="rId23"/>
    <p:sldId id="270" r:id="rId24"/>
    <p:sldId id="301" r:id="rId25"/>
    <p:sldId id="271" r:id="rId26"/>
    <p:sldId id="285" r:id="rId27"/>
    <p:sldId id="272" r:id="rId28"/>
    <p:sldId id="274" r:id="rId29"/>
    <p:sldId id="275" r:id="rId30"/>
    <p:sldId id="276" r:id="rId31"/>
    <p:sldId id="277" r:id="rId32"/>
    <p:sldId id="279" r:id="rId33"/>
    <p:sldId id="280" r:id="rId34"/>
    <p:sldId id="287" r:id="rId35"/>
    <p:sldId id="282" r:id="rId36"/>
    <p:sldId id="26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80417" autoAdjust="0"/>
  </p:normalViewPr>
  <p:slideViewPr>
    <p:cSldViewPr snapToGrid="0" snapToObjects="1">
      <p:cViewPr varScale="1">
        <p:scale>
          <a:sx n="93" d="100"/>
          <a:sy n="93" d="100"/>
        </p:scale>
        <p:origin x="23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CF1B-D537-4297-A7FC-A44180384671}" type="datetimeFigureOut">
              <a:rPr lang="en-US" smtClean="0"/>
              <a:t>6/26/2016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0137A-E92E-4FF6-950A-C04B5F9035BB}" type="slidenum">
              <a:rPr lang="en-US" smtClean="0"/>
              <a:t>‹#›</a:t>
            </a:fld>
            <a:endParaRPr lang="en-US"/>
          </a:p>
        </p:txBody>
      </p:sp>
    </p:spTree>
    <p:extLst>
      <p:ext uri="{BB962C8B-B14F-4D97-AF65-F5344CB8AC3E}">
        <p14:creationId xmlns:p14="http://schemas.microsoft.com/office/powerpoint/2010/main" val="53051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 one sense he did not come to judge people</a:t>
            </a:r>
            <a:r>
              <a:rPr lang="en-US" sz="1200" dirty="0"/>
              <a:t> (3:17; 12:47). But for all that</a:t>
            </a:r>
            <a:r>
              <a:rPr lang="en-US" sz="1200" b="1" dirty="0"/>
              <a:t>, his coming represents a </a:t>
            </a:r>
            <a:r>
              <a:rPr lang="en-US" sz="1200" b="1" kern="1200" dirty="0">
                <a:solidFill>
                  <a:schemeClr val="tx1"/>
                </a:solidFill>
                <a:latin typeface="+mn-lt"/>
                <a:ea typeface="+mn-ea"/>
                <a:cs typeface="+mn-cs"/>
              </a:rPr>
              <a:t>judgment, for people divide according to the way they react to that coming </a:t>
            </a:r>
            <a:r>
              <a:rPr lang="en-US" sz="1200" kern="1200" dirty="0">
                <a:solidFill>
                  <a:schemeClr val="tx1"/>
                </a:solidFill>
                <a:latin typeface="+mn-lt"/>
                <a:ea typeface="+mn-ea"/>
                <a:cs typeface="+mn-cs"/>
              </a:rPr>
              <a:t>(see on 3:18; 8:15). The coming of light shows who are spiritually blind and thus judges them; </a:t>
            </a:r>
            <a:r>
              <a:rPr lang="en-US" sz="1200" b="1" kern="1200" dirty="0">
                <a:solidFill>
                  <a:schemeClr val="tx1"/>
                </a:solidFill>
                <a:latin typeface="+mn-lt"/>
                <a:ea typeface="+mn-ea"/>
                <a:cs typeface="+mn-cs"/>
              </a:rPr>
              <a:t>judgment is not the purpose of the coming of light, but it is an inevitable consequence</a:t>
            </a:r>
            <a:r>
              <a:rPr lang="en-US" sz="1200" kern="1200" dirty="0">
                <a:solidFill>
                  <a:schemeClr val="tx1"/>
                </a:solidFill>
                <a:latin typeface="+mn-lt"/>
                <a:ea typeface="+mn-ea"/>
                <a:cs typeface="+mn-cs"/>
              </a:rPr>
              <a:t>. In this passage the thought is worked out in terms of sight and blindness. The result of Jesus’ coming is that blind people see. This has obvious relevance to the happenings of this chapter, and it must be understood to include the recovery of spiritual sight as well as of physical sight. Indeed, it is especially spiritual sight that is in mind now. We must understand the concluding words to mean “those who claim to have spiritual sight (apart from me) may be shown up for the blind people that they really are” (cf. also Isa. 6:10).</a:t>
            </a:r>
          </a:p>
          <a:p>
            <a:br>
              <a:rPr lang="en-US" sz="1200" kern="1200" dirty="0">
                <a:solidFill>
                  <a:schemeClr val="tx1"/>
                </a:solidFill>
                <a:latin typeface="+mn-lt"/>
                <a:ea typeface="+mn-ea"/>
                <a:cs typeface="+mn-cs"/>
              </a:rPr>
            </a:br>
            <a:r>
              <a:rPr lang="en-US" sz="1200" b="1" kern="1200" dirty="0">
                <a:solidFill>
                  <a:schemeClr val="tx1"/>
                </a:solidFill>
                <a:effectLst/>
                <a:latin typeface="+mn-lt"/>
                <a:ea typeface="+mn-ea"/>
                <a:cs typeface="+mn-cs"/>
              </a:rPr>
              <a:t>John 3:17 (NASB95) </a:t>
            </a:r>
          </a:p>
          <a:p>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God did not send the Son into the world to judge the world, but that the world might be saved through Him. </a:t>
            </a:r>
          </a:p>
          <a:p>
            <a:r>
              <a:rPr lang="en-US" sz="1200" b="1" kern="1200" dirty="0">
                <a:solidFill>
                  <a:schemeClr val="tx1"/>
                </a:solidFill>
                <a:effectLst/>
                <a:latin typeface="+mn-lt"/>
                <a:ea typeface="+mn-ea"/>
                <a:cs typeface="+mn-cs"/>
              </a:rPr>
              <a:t>John 12:47 (NASB95) </a:t>
            </a:r>
          </a:p>
          <a:p>
            <a:r>
              <a:rPr lang="en-US" sz="1200" u="none" strike="noStrike" kern="1200" baseline="30000" dirty="0">
                <a:solidFill>
                  <a:schemeClr val="tx1"/>
                </a:solidFill>
                <a:effectLst/>
                <a:latin typeface="+mn-lt"/>
                <a:ea typeface="+mn-ea"/>
                <a:cs typeface="+mn-cs"/>
              </a:rPr>
              <a:t>47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anyone hears My sayings and does not keep them, I do not judge him; for </a:t>
            </a:r>
            <a:r>
              <a:rPr lang="en-US" sz="1200" b="1" kern="1200" dirty="0">
                <a:solidFill>
                  <a:schemeClr val="tx1"/>
                </a:solidFill>
                <a:effectLst/>
                <a:latin typeface="+mn-lt"/>
                <a:ea typeface="+mn-ea"/>
                <a:cs typeface="+mn-cs"/>
              </a:rPr>
              <a:t>I did not come to judge the world, but to save the world.</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9F0137A-E92E-4FF6-950A-C04B5F9035BB}" type="slidenum">
              <a:rPr lang="en-US" smtClean="0"/>
              <a:t>10</a:t>
            </a:fld>
            <a:endParaRPr lang="en-US"/>
          </a:p>
        </p:txBody>
      </p:sp>
    </p:spTree>
    <p:extLst>
      <p:ext uri="{BB962C8B-B14F-4D97-AF65-F5344CB8AC3E}">
        <p14:creationId xmlns:p14="http://schemas.microsoft.com/office/powerpoint/2010/main" val="13561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Peter 3:12 (NASB95) </a:t>
            </a:r>
          </a:p>
          <a:p>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cap="small" dirty="0">
                <a:solidFill>
                  <a:schemeClr val="tx1"/>
                </a:solidFill>
                <a:effectLst/>
                <a:latin typeface="+mn-lt"/>
                <a:ea typeface="+mn-ea"/>
                <a:cs typeface="+mn-cs"/>
              </a:rPr>
              <a:t>For the eyes of the Lord are toward the righteous</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And His ears attend to their prayer</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But the face of the Lord is against those who do evil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21</a:t>
            </a:fld>
            <a:endParaRPr lang="en-US"/>
          </a:p>
        </p:txBody>
      </p:sp>
    </p:spTree>
    <p:extLst>
      <p:ext uri="{BB962C8B-B14F-4D97-AF65-F5344CB8AC3E}">
        <p14:creationId xmlns:p14="http://schemas.microsoft.com/office/powerpoint/2010/main" val="64335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Comparable</a:t>
            </a:r>
            <a:r>
              <a:rPr lang="en-US" baseline="0" dirty="0"/>
              <a:t> to the worthless shepherd of Zech. 11:17 … The curse of God is upon such a shepherd.</a:t>
            </a:r>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23</a:t>
            </a:fld>
            <a:endParaRPr lang="en-US"/>
          </a:p>
        </p:txBody>
      </p:sp>
    </p:spTree>
    <p:extLst>
      <p:ext uri="{BB962C8B-B14F-4D97-AF65-F5344CB8AC3E}">
        <p14:creationId xmlns:p14="http://schemas.microsoft.com/office/powerpoint/2010/main" val="133980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by the Father’s authority that the Son acts as a free agent John 5:19-30.</a:t>
            </a:r>
          </a:p>
        </p:txBody>
      </p:sp>
      <p:sp>
        <p:nvSpPr>
          <p:cNvPr id="4" name="Slide Number Placeholder 3"/>
          <p:cNvSpPr>
            <a:spLocks noGrp="1"/>
          </p:cNvSpPr>
          <p:nvPr>
            <p:ph type="sldNum" sz="quarter" idx="10"/>
          </p:nvPr>
        </p:nvSpPr>
        <p:spPr/>
        <p:txBody>
          <a:bodyPr/>
          <a:lstStyle/>
          <a:p>
            <a:fld id="{B9F0137A-E92E-4FF6-950A-C04B5F9035BB}" type="slidenum">
              <a:rPr lang="en-US" smtClean="0"/>
              <a:t>26</a:t>
            </a:fld>
            <a:endParaRPr lang="en-US"/>
          </a:p>
        </p:txBody>
      </p:sp>
    </p:spTree>
    <p:extLst>
      <p:ext uri="{BB962C8B-B14F-4D97-AF65-F5344CB8AC3E}">
        <p14:creationId xmlns:p14="http://schemas.microsoft.com/office/powerpoint/2010/main" val="81659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temple had been defiled for three years (167 – 164</a:t>
            </a:r>
            <a:r>
              <a:rPr lang="en-US" baseline="0" dirty="0"/>
              <a:t> B.C.) by the installation of a pagan cult under Antiochus Epiphanes, and the idolatrous altar, the ‘abomination of desolation’ (a mocking pun on the pagan divinity’s name), had been erected on top of the alter of Israel’s God, the sacred site was recaptured by Judas Maccabaeus and his followers and the temple was re-consecrated to it’s proper us on </a:t>
            </a:r>
            <a:r>
              <a:rPr lang="en-US" b="1" baseline="0" dirty="0"/>
              <a:t>25 Kislev (= 14 December), 164 B.C.</a:t>
            </a:r>
            <a:r>
              <a:rPr lang="en-US" baseline="0" dirty="0"/>
              <a:t> The festival of dedication *Hanukkah) commemorating this event, </a:t>
            </a:r>
            <a:r>
              <a:rPr lang="en-US" b="1" baseline="0" dirty="0"/>
              <a:t>may have had prehistory as a festival of the winter solstice</a:t>
            </a:r>
            <a:r>
              <a:rPr lang="en-US" baseline="0" dirty="0"/>
              <a:t>, but from then on it was given a place in Israel’s religious calendar, and to this day it is celebrated as the Feast of Lights (so called from the lighting of the lamps or candles in Jewish homes to honor the occasion). – FF Bruce</a:t>
            </a:r>
            <a:br>
              <a:rPr lang="en-US" baseline="0" dirty="0"/>
            </a:br>
            <a:br>
              <a:rPr lang="en-US" baseline="0" dirty="0"/>
            </a:br>
            <a:r>
              <a:rPr lang="en-US" sz="1200" dirty="0"/>
              <a:t>Both the use of lights and the joyousness of the occasion ensured that it would be compared with the Feast of Tabernacles (</a:t>
            </a:r>
            <a:r>
              <a:rPr lang="en-US" sz="1200" i="1" dirty="0"/>
              <a:t>cf. 7:2); indeed, it was called ‘a Feast of Tabernacles in the month Kislev’ (2 Macc. 1:9). </a:t>
            </a:r>
            <a:r>
              <a:rPr lang="en-US" sz="1200" b="1" i="1" dirty="0"/>
              <a:t>Unlike Tabernacles, however, it could be celebrated at home</a:t>
            </a:r>
            <a:r>
              <a:rPr lang="en-US" sz="1200" i="1" dirty="0"/>
              <a:t>.</a:t>
            </a:r>
            <a:r>
              <a:rPr lang="en-US" sz="1200" i="1" baseline="0" dirty="0"/>
              <a:t> -</a:t>
            </a:r>
            <a:r>
              <a:rPr lang="en-US" dirty="0"/>
              <a:t> Carson, D. A. (1991). The Gospel according to John (p. 391). </a:t>
            </a:r>
          </a:p>
          <a:p>
            <a:endParaRPr lang="en-US" dirty="0"/>
          </a:p>
          <a:p>
            <a:r>
              <a:rPr lang="en-US" b="1" dirty="0"/>
              <a:t>Lasted 8 days.</a:t>
            </a:r>
          </a:p>
        </p:txBody>
      </p:sp>
      <p:sp>
        <p:nvSpPr>
          <p:cNvPr id="4" name="Slide Number Placeholder 3"/>
          <p:cNvSpPr>
            <a:spLocks noGrp="1"/>
          </p:cNvSpPr>
          <p:nvPr>
            <p:ph type="sldNum" sz="quarter" idx="10"/>
          </p:nvPr>
        </p:nvSpPr>
        <p:spPr/>
        <p:txBody>
          <a:bodyPr/>
          <a:lstStyle/>
          <a:p>
            <a:fld id="{B9F0137A-E92E-4FF6-950A-C04B5F9035BB}" type="slidenum">
              <a:rPr lang="en-US" smtClean="0"/>
              <a:t>28</a:t>
            </a:fld>
            <a:endParaRPr lang="en-US"/>
          </a:p>
        </p:txBody>
      </p:sp>
    </p:spTree>
    <p:extLst>
      <p:ext uri="{BB962C8B-B14F-4D97-AF65-F5344CB8AC3E}">
        <p14:creationId xmlns:p14="http://schemas.microsoft.com/office/powerpoint/2010/main" val="107555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Lack of Humility, Sincerity to study with an open</a:t>
            </a:r>
            <a:r>
              <a:rPr lang="en-US" b="1" baseline="0" dirty="0"/>
              <a:t> heart</a:t>
            </a:r>
            <a:br>
              <a:rPr lang="en-US" b="1" baseline="0" dirty="0"/>
            </a:br>
            <a:br>
              <a:rPr lang="en-US" b="1" baseline="0" dirty="0"/>
            </a:br>
            <a:r>
              <a:rPr lang="en-US" b="1" baseline="0" dirty="0"/>
              <a:t>The Jews refused to listen</a:t>
            </a:r>
          </a:p>
          <a:p>
            <a:endParaRPr lang="en-US" b="0" baseline="0" dirty="0"/>
          </a:p>
          <a:p>
            <a:r>
              <a:rPr lang="en-US" b="0" baseline="0" dirty="0"/>
              <a:t>Goes back to </a:t>
            </a:r>
            <a:r>
              <a:rPr lang="en-US" b="0" baseline="0" dirty="0" err="1"/>
              <a:t>Ch</a:t>
            </a:r>
            <a:r>
              <a:rPr lang="en-US" b="0" baseline="0" dirty="0"/>
              <a:t> 5 … rejected Jesus, Works, Moses, John … if they rejected all that they will be unable to believe.</a:t>
            </a:r>
          </a:p>
        </p:txBody>
      </p:sp>
      <p:sp>
        <p:nvSpPr>
          <p:cNvPr id="4" name="Slide Number Placeholder 3"/>
          <p:cNvSpPr>
            <a:spLocks noGrp="1"/>
          </p:cNvSpPr>
          <p:nvPr>
            <p:ph type="sldNum" sz="quarter" idx="10"/>
          </p:nvPr>
        </p:nvSpPr>
        <p:spPr/>
        <p:txBody>
          <a:bodyPr/>
          <a:lstStyle/>
          <a:p>
            <a:fld id="{B9F0137A-E92E-4FF6-950A-C04B5F9035BB}" type="slidenum">
              <a:rPr lang="en-US" smtClean="0"/>
              <a:t>29</a:t>
            </a:fld>
            <a:endParaRPr lang="en-US"/>
          </a:p>
        </p:txBody>
      </p:sp>
    </p:spTree>
    <p:extLst>
      <p:ext uri="{BB962C8B-B14F-4D97-AF65-F5344CB8AC3E}">
        <p14:creationId xmlns:p14="http://schemas.microsoft.com/office/powerpoint/2010/main" val="164182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Like he said to the church at</a:t>
            </a:r>
            <a:r>
              <a:rPr lang="en-US" b="1" baseline="0" dirty="0"/>
              <a:t> Smyrna … Rev 2:10</a:t>
            </a:r>
            <a:br>
              <a:rPr lang="en-US" b="1" baseline="0" dirty="0"/>
            </a:br>
            <a:br>
              <a:rPr lang="en-US" b="1" baseline="0" dirty="0"/>
            </a:br>
            <a:r>
              <a:rPr lang="en-US" b="1" baseline="0" dirty="0" err="1"/>
              <a:t>Assurity</a:t>
            </a:r>
            <a:r>
              <a:rPr lang="en-US" b="1" baseline="0" dirty="0"/>
              <a:t> that no one, not even the Devil himself will be able to snatch His followers from his hand!</a:t>
            </a:r>
            <a:br>
              <a:rPr lang="en-US" b="1" dirty="0"/>
            </a:br>
            <a:br>
              <a:rPr lang="en-US" b="1" dirty="0"/>
            </a:br>
            <a:r>
              <a:rPr lang="en-US" b="1" dirty="0"/>
              <a:t>Not once saved,</a:t>
            </a:r>
            <a:r>
              <a:rPr lang="en-US" b="1" baseline="0" dirty="0"/>
              <a:t> always saved</a:t>
            </a:r>
            <a:br>
              <a:rPr lang="en-US" dirty="0"/>
            </a:br>
            <a:r>
              <a:rPr lang="en-US" sz="1200" dirty="0"/>
              <a:t>The promise of security for the believer is conditioned upon: (1) hearing the Lord; and (2) following Him. These conditions preclude the doctrine of</a:t>
            </a:r>
          </a:p>
          <a:p>
            <a:pPr rtl="0"/>
            <a:endParaRPr lang="en-US" dirty="0"/>
          </a:p>
          <a:p>
            <a:pPr rtl="0"/>
            <a:r>
              <a:rPr lang="en-US" sz="1200" dirty="0"/>
              <a:t>“once saved always saved” and render it false. A believer will “never perish” nor can any “pluck them out” of the Lord’s hand (cf. Rom. 8:31-39). However, a believer continues to be a </a:t>
            </a:r>
            <a:r>
              <a:rPr lang="en-US" sz="1200" b="1" u="none" dirty="0"/>
              <a:t>free moral agent who can choose to turn from righteousness (cf. Ezek. 18:24; 2 Pet. 2:20-22; Col. 1:21-23). </a:t>
            </a:r>
            <a:r>
              <a:rPr lang="en-US" sz="1200" dirty="0"/>
              <a:t>The impossibility of apostasy is a false doctrine because the Bible teaches that a believer can depart from God in unbelief and </a:t>
            </a:r>
            <a:r>
              <a:rPr lang="en-US" sz="1200" b="1" dirty="0"/>
              <a:t>lose his promise of eternal rest (cf. Heb. 3:12-14; 4:1,11)</a:t>
            </a:r>
            <a:r>
              <a:rPr lang="en-US" sz="1200" dirty="0"/>
              <a:t>. Saving belief is the attitude of a lifetime rather than the act of a moment! (See notes on John 5:24).</a:t>
            </a:r>
            <a:r>
              <a:rPr lang="en-US" sz="1200" baseline="0" dirty="0"/>
              <a:t> -</a:t>
            </a:r>
            <a:r>
              <a:rPr lang="en-US" dirty="0"/>
              <a:t> Harkrider. (</a:t>
            </a:r>
            <a:r>
              <a:rPr lang="en-US" dirty="0" err="1"/>
              <a:t>n.d.</a:t>
            </a:r>
            <a:r>
              <a:rPr lang="en-US" dirty="0"/>
              <a:t>). Book of John.</a:t>
            </a:r>
          </a:p>
          <a:p>
            <a:br>
              <a:rPr lang="en-US" dirty="0"/>
            </a:br>
            <a:r>
              <a:rPr lang="en-US" dirty="0"/>
              <a:t>There is security in Christ … I believe in the security of the believer … who is it that is secure? The believer … The believer is the one who hears Jesus … understands … and follows him … that’s a believer … a person who does not believe Jesus</a:t>
            </a:r>
            <a:r>
              <a:rPr lang="en-US" baseline="0" dirty="0"/>
              <a:t> is not going to follow him … and if a person is following him who does not believe, he still is not a believer. The person who hears and understands and follows and obeys Jesus is the believer. I believe as long as we follow Jesus we are trusting in him, we are obeying Him, we are secure … I hope you believe that too. This passage does teach the security of the believer. </a:t>
            </a:r>
            <a:br>
              <a:rPr lang="en-US" baseline="0" dirty="0"/>
            </a:br>
            <a:br>
              <a:rPr lang="en-US" baseline="0" dirty="0"/>
            </a:br>
            <a:r>
              <a:rPr lang="en-US" baseline="0" dirty="0"/>
              <a:t>I give them eternal life … as long as we follow Jesus, we shall have eternal life … we shall not perish. No one can destroy me, or take me away from God. </a:t>
            </a:r>
            <a:br>
              <a:rPr lang="en-US" baseline="0" dirty="0"/>
            </a:br>
            <a:br>
              <a:rPr lang="en-US" baseline="0" dirty="0"/>
            </a:br>
            <a:r>
              <a:rPr lang="en-US" baseline="0" dirty="0"/>
              <a:t>Even </a:t>
            </a:r>
            <a:r>
              <a:rPr lang="en-US" baseline="0" dirty="0" err="1"/>
              <a:t>satan</a:t>
            </a:r>
            <a:r>
              <a:rPr lang="en-US" baseline="0" dirty="0"/>
              <a:t> himself. The apostle Paul </a:t>
            </a:r>
            <a:r>
              <a:rPr lang="en-US" baseline="0" dirty="0" err="1"/>
              <a:t>Eph</a:t>
            </a:r>
            <a:r>
              <a:rPr lang="en-US" baseline="0" dirty="0"/>
              <a:t> 6:10 … we are not fighting against Men … we are fighting against principalities, powers, we are fighting against </a:t>
            </a:r>
            <a:r>
              <a:rPr lang="en-US" baseline="0" dirty="0" err="1"/>
              <a:t>satan</a:t>
            </a:r>
            <a:r>
              <a:rPr lang="en-US" baseline="0" dirty="0"/>
              <a:t> himself … we cannot stand against him on our own … with what God gives us we can more than stand against him and defeat him … it’s not us defeating him, it’s God … </a:t>
            </a:r>
            <a:r>
              <a:rPr lang="en-US" baseline="0" dirty="0" err="1"/>
              <a:t>satan</a:t>
            </a:r>
            <a:r>
              <a:rPr lang="en-US" baseline="0" dirty="0"/>
              <a:t> cannot make us do anything that you do not yield yourself to do. That’s the point Jesus is making here.</a:t>
            </a:r>
          </a:p>
          <a:p>
            <a:endParaRPr lang="en-US" baseline="0" dirty="0"/>
          </a:p>
          <a:p>
            <a:r>
              <a:rPr lang="en-US" baseline="0" dirty="0"/>
              <a:t>1 </a:t>
            </a:r>
            <a:r>
              <a:rPr lang="en-US" baseline="0" dirty="0" err="1"/>
              <a:t>Jn</a:t>
            </a:r>
            <a:r>
              <a:rPr lang="en-US" baseline="0" dirty="0"/>
              <a:t> 3:9 … that’s the point John is making … as long as the seed is … we can’t follow God and sin at the same time.</a:t>
            </a:r>
            <a:br>
              <a:rPr lang="en-US" baseline="0" dirty="0"/>
            </a:br>
            <a:br>
              <a:rPr lang="en-US" baseline="0" dirty="0"/>
            </a:br>
            <a:r>
              <a:rPr lang="en-US" sz="1200" kern="1200" dirty="0">
                <a:solidFill>
                  <a:schemeClr val="tx1"/>
                </a:solidFill>
                <a:effectLst/>
                <a:latin typeface="+mn-lt"/>
                <a:ea typeface="+mn-ea"/>
                <a:cs typeface="+mn-cs"/>
              </a:rPr>
              <a:t>1 John 3:9 (NASB95) </a:t>
            </a:r>
          </a:p>
          <a:p>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 one who is born of God practices sin, because His seed abides in him; and he cannot sin, because he is born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long as we are following Jesus we are saved, secure, there is nothing external from ourselves</a:t>
            </a:r>
            <a:r>
              <a:rPr lang="en-US" sz="1200" kern="1200" baseline="0" dirty="0">
                <a:solidFill>
                  <a:schemeClr val="tx1"/>
                </a:solidFill>
                <a:effectLst/>
                <a:latin typeface="+mn-lt"/>
                <a:ea typeface="+mn-ea"/>
                <a:cs typeface="+mn-cs"/>
              </a:rPr>
              <a:t> that can destroy us.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30</a:t>
            </a:fld>
            <a:endParaRPr lang="en-US"/>
          </a:p>
        </p:txBody>
      </p:sp>
    </p:spTree>
    <p:extLst>
      <p:ext uri="{BB962C8B-B14F-4D97-AF65-F5344CB8AC3E}">
        <p14:creationId xmlns:p14="http://schemas.microsoft.com/office/powerpoint/2010/main" val="476650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word for ‘one’ is the neuter </a:t>
            </a:r>
            <a:r>
              <a:rPr lang="en-US" sz="1200" b="1" i="1" dirty="0"/>
              <a:t>hen, not the masculine </a:t>
            </a:r>
            <a:r>
              <a:rPr lang="en-US" sz="1200" b="1" i="1" dirty="0" err="1"/>
              <a:t>heis</a:t>
            </a:r>
            <a:r>
              <a:rPr lang="en-US" sz="1200" b="1" i="1" dirty="0"/>
              <a:t> (united plurality)</a:t>
            </a:r>
            <a:r>
              <a:rPr lang="en-US" sz="1200" i="1" dirty="0"/>
              <a:t>: Jesus and his Father are not one person, as the masculine would suggest, for then the distinction between Jesus and God already introduced in 1:1b would be obliterated, and John could not refer to Jesus praying to his Father, being commissioned by and obedient to his Father, and so on. Rather, Jesus and his Father are perfectly one in action, in what they do: what Jesus does, the Father does, and vice versa (cf. notes on 5:19ff.)</a:t>
            </a:r>
            <a:r>
              <a:rPr lang="en-US" sz="1200" i="1" baseline="0" dirty="0"/>
              <a:t> - </a:t>
            </a:r>
            <a:r>
              <a:rPr lang="en-US" dirty="0"/>
              <a:t>Carson, D. A. (1991). The Gospel according to John (p. 394). </a:t>
            </a:r>
          </a:p>
          <a:p>
            <a:endParaRPr lang="en-US" dirty="0"/>
          </a:p>
          <a:p>
            <a:r>
              <a:rPr lang="en-US" dirty="0"/>
              <a:t>Unity!</a:t>
            </a:r>
            <a:r>
              <a:rPr lang="en-US" baseline="0" dirty="0"/>
              <a:t> … Will and nature. Both are God.</a:t>
            </a:r>
            <a:br>
              <a:rPr lang="en-US" baseline="0" dirty="0"/>
            </a:br>
            <a:br>
              <a:rPr lang="en-US" baseline="0" dirty="0"/>
            </a:br>
            <a:r>
              <a:rPr lang="en-US" sz="1200" kern="1200" dirty="0">
                <a:solidFill>
                  <a:schemeClr val="tx1"/>
                </a:solidFill>
                <a:effectLst/>
                <a:latin typeface="+mn-lt"/>
                <a:ea typeface="+mn-ea"/>
                <a:cs typeface="+mn-cs"/>
              </a:rPr>
              <a:t>Philippians 2:6 (NASB95) </a:t>
            </a:r>
          </a:p>
          <a:p>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who, although He existed in the form of God, did not regard equality with God a thing to be grasped,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8:58–59 (NASB95) </a:t>
            </a:r>
          </a:p>
          <a:p>
            <a:r>
              <a:rPr lang="en-US" sz="1200" u="none" strike="noStrike" kern="1200" baseline="30000" dirty="0">
                <a:solidFill>
                  <a:schemeClr val="tx1"/>
                </a:solidFill>
                <a:effectLst/>
                <a:latin typeface="+mn-lt"/>
                <a:ea typeface="+mn-ea"/>
                <a:cs typeface="+mn-cs"/>
              </a:rPr>
              <a:t>58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said to them, “Truly, truly, I say to you, before Abraham was born, I am.” </a:t>
            </a:r>
            <a:r>
              <a:rPr lang="en-US" sz="1200" u="none" strike="noStrike" kern="1200" baseline="30000" dirty="0">
                <a:solidFill>
                  <a:schemeClr val="tx1"/>
                </a:solidFill>
                <a:effectLst/>
                <a:latin typeface="+mn-lt"/>
                <a:ea typeface="+mn-ea"/>
                <a:cs typeface="+mn-cs"/>
              </a:rPr>
              <a:t>59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they picked up stones to throw at Him, but Jesus hid Himself and went out of the temple. </a:t>
            </a:r>
          </a:p>
          <a:p>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31</a:t>
            </a:fld>
            <a:endParaRPr lang="en-US"/>
          </a:p>
        </p:txBody>
      </p:sp>
    </p:spTree>
    <p:extLst>
      <p:ext uri="{BB962C8B-B14F-4D97-AF65-F5344CB8AC3E}">
        <p14:creationId xmlns:p14="http://schemas.microsoft.com/office/powerpoint/2010/main" val="50223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Psalm 82:6–7 (NASB95) </a:t>
            </a:r>
          </a:p>
          <a:p>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said, “You are gods, And all of you are sons of the Most High.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“Nevertheless you will die like men And fall like </a:t>
            </a:r>
            <a:r>
              <a:rPr lang="en-US" sz="1200" i="1" kern="1200" dirty="0">
                <a:solidFill>
                  <a:schemeClr val="tx1"/>
                </a:solidFill>
                <a:effectLst/>
                <a:latin typeface="+mn-lt"/>
                <a:ea typeface="+mn-ea"/>
                <a:cs typeface="+mn-cs"/>
              </a:rPr>
              <a:t>any</a:t>
            </a:r>
            <a:r>
              <a:rPr lang="en-US" sz="1200" kern="1200" dirty="0">
                <a:solidFill>
                  <a:schemeClr val="tx1"/>
                </a:solidFill>
                <a:effectLst/>
                <a:latin typeface="+mn-lt"/>
                <a:ea typeface="+mn-ea"/>
                <a:cs typeface="+mn-cs"/>
              </a:rPr>
              <a:t> one of the princes.”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dirty="0">
                <a:latin typeface="Arial" panose="020B0604020202020204" pitchFamily="34" charset="0"/>
                <a:cs typeface="Arial" panose="020B0604020202020204" pitchFamily="34" charset="0"/>
              </a:rPr>
              <a:t>(similar argument could be made with Moses – Ex: 4:16, 7:1)</a:t>
            </a:r>
            <a:br>
              <a:rPr lang="en-US" dirty="0"/>
            </a:br>
            <a:br>
              <a:rPr lang="en-US" dirty="0"/>
            </a:br>
            <a:r>
              <a:rPr lang="en-US" dirty="0"/>
              <a:t>Those who executed God’s law for God … Ex 4:16</a:t>
            </a:r>
            <a:r>
              <a:rPr lang="en-US" baseline="0" dirty="0"/>
              <a:t> – Moses like a god to Aaron</a:t>
            </a:r>
            <a:br>
              <a:rPr lang="en-US" baseline="0" dirty="0"/>
            </a:br>
            <a:br>
              <a:rPr lang="en-US" baseline="0" dirty="0"/>
            </a:br>
            <a:r>
              <a:rPr lang="en-US" baseline="0" dirty="0"/>
              <a:t>He’s using their method … </a:t>
            </a:r>
            <a:r>
              <a:rPr lang="en-US" b="1" baseline="0" dirty="0" err="1"/>
              <a:t>Rabbonic</a:t>
            </a:r>
            <a:r>
              <a:rPr lang="en-US" b="1" baseline="0" dirty="0"/>
              <a:t> method … argue from the lesser to the greater.</a:t>
            </a:r>
            <a:r>
              <a:rPr lang="en-US" baseline="0" dirty="0"/>
              <a:t> Very common. </a:t>
            </a:r>
            <a:br>
              <a:rPr lang="en-US" baseline="0" dirty="0"/>
            </a:br>
            <a:br>
              <a:rPr lang="en-US" baseline="0" dirty="0"/>
            </a:br>
            <a:r>
              <a:rPr lang="en-US" baseline="0" dirty="0"/>
              <a:t>Jews could not answer. Referencing Ps 82:6 … there is a hierarchical system … God is the Father … God stands in the congregation of the mighty. God means mighty one.</a:t>
            </a:r>
            <a:br>
              <a:rPr lang="en-US" baseline="0" dirty="0"/>
            </a:br>
            <a:br>
              <a:rPr lang="en-US" baseline="0" dirty="0"/>
            </a:br>
            <a:r>
              <a:rPr lang="en-US" baseline="0" dirty="0"/>
              <a:t>God has appointed judges … commissioned agents of God who are failing to provide true judgment for God … and these are referenced as gods … not divine beings, but mighty ones, rulers, judges … one of the few references where Elohim is referencing men … most of the time it references God himself … Ps 82:1 it does, then it does not … ex 4:16, God speaking to Moses … Elohim, in the place of God … Ex 7:1 in relationship to </a:t>
            </a:r>
            <a:r>
              <a:rPr lang="en-US" baseline="0" dirty="0" err="1"/>
              <a:t>Pharoah</a:t>
            </a:r>
            <a:r>
              <a:rPr lang="en-US" baseline="0" dirty="0"/>
              <a:t> … word in and of itself does not require it to be referencing a divine being. Arguing from the lessor to the greater …</a:t>
            </a:r>
            <a:br>
              <a:rPr lang="en-US" baseline="0" dirty="0"/>
            </a:br>
            <a:br>
              <a:rPr lang="en-US" baseline="0" dirty="0"/>
            </a:br>
            <a:r>
              <a:rPr lang="en-US" baseline="0" dirty="0"/>
              <a:t>Jesus is arguing Ps 82:6 … he correlates that with sons of the most high … correlates with children of God … making those two equivalent … emphasizes that in our text … to whom the word of God came … they were commissioned by God to be rulers and judges and institute justice among the people. Which they failed at … and would be held accountable by God. </a:t>
            </a:r>
            <a:br>
              <a:rPr lang="en-US" baseline="0" dirty="0"/>
            </a:br>
            <a:br>
              <a:rPr lang="en-US" baseline="0" dirty="0"/>
            </a:br>
            <a:r>
              <a:rPr lang="en-US" baseline="0" dirty="0"/>
              <a:t>In John 10:34-38 Jesus is making the argument … after arguing with these Jews over and over … the I </a:t>
            </a:r>
            <a:r>
              <a:rPr lang="en-US" baseline="0" dirty="0" err="1"/>
              <a:t>Am’s</a:t>
            </a:r>
            <a:r>
              <a:rPr lang="en-US" baseline="0" dirty="0"/>
              <a:t> … he is making the claim to be God without actually saying that … then he makes the claim that I am the Son of God. Vs. 36. There is a difference between the Son of God and children of God … Jesus is making this </a:t>
            </a:r>
            <a:r>
              <a:rPr lang="en-US" baseline="0" dirty="0" err="1"/>
              <a:t>dinstinction</a:t>
            </a:r>
            <a:r>
              <a:rPr lang="en-US" baseline="0" dirty="0"/>
              <a:t>. “to whom the word came … include </a:t>
            </a:r>
            <a:r>
              <a:rPr lang="en-US" baseline="0" dirty="0" err="1"/>
              <a:t>moses</a:t>
            </a:r>
            <a:r>
              <a:rPr lang="en-US" baseline="0" dirty="0"/>
              <a:t>, prophets, John the baptizer, that would include the apostles … is Jesus different … absolutely … the word didn’t come from Jesus … Jesus brought the word from where? From Heaven … how many times did he say I come down from Heaven. John 1:1 … that’s how the book began. John 8:12 – Light stands for truth … who brought it into the world. Jesus said he came down from heaven, no man has seen the father at any time … he has seen the father. Jesus claims to have been sent from heaven, he wasn’t just a man who was sent by God with a message that came  from heaven … Jesus claims that he himself came from heaven … </a:t>
            </a:r>
            <a:r>
              <a:rPr lang="en-US" baseline="0" dirty="0" err="1"/>
              <a:t>Jn</a:t>
            </a:r>
            <a:r>
              <a:rPr lang="en-US" baseline="0" dirty="0"/>
              <a:t> 6:38, 41,42,51, 58 … all passages emphasize the same point.</a:t>
            </a:r>
            <a:br>
              <a:rPr lang="en-US" baseline="0" dirty="0"/>
            </a:br>
            <a:br>
              <a:rPr lang="en-US" baseline="0" dirty="0"/>
            </a:br>
            <a:r>
              <a:rPr lang="en-US" baseline="0" dirty="0"/>
              <a:t>Jesus adds to the force of his argument the force of scripture … the scripture cannot be broken. He is using the text of God’s word, that which these objectors claim to believe in.  Common agreed standard.</a:t>
            </a:r>
            <a:br>
              <a:rPr lang="en-US" baseline="0" dirty="0"/>
            </a:br>
            <a:br>
              <a:rPr lang="en-US" baseline="0" dirty="0"/>
            </a:br>
            <a:r>
              <a:rPr lang="en-US" baseline="0" dirty="0"/>
              <a:t>The scriptures lay beyond what they would object to. They must accept whatever these old testament scriptures say is the truth. If God called these Judges gods … and they are referenced as children of the mighty one … then why is it blasphemy for the one who came down from heaven, the one who has seen God, who knows god, and who was commissioned by God to deliver his own word, how is it that he is blaspheming?</a:t>
            </a:r>
            <a:br>
              <a:rPr lang="en-US" baseline="0" dirty="0"/>
            </a:br>
            <a:br>
              <a:rPr lang="en-US" baseline="0" dirty="0"/>
            </a:br>
            <a:r>
              <a:rPr lang="en-US" baseline="0" dirty="0"/>
              <a:t>The contrast is between those to whom the word of God came, those of the earth, who were merely given a message to utter, if Prophets … or divine office to discharge if judges and him whom not being of the earth at all, the one whom the father sanctified and sent into the world an expression never used of any merely human messenger of God and used only of himself. Only Jesus claims to come down from heaven, only Jesus claims to be the light of the world. There is no way that even the apostles were lights to the world in the same sense Jesus was. They were lights of the world only in the sense that they presented Jesus’ message. Jesus then, being the focus of that message, he is the light of the world. Jesus is making an argument that there is a difference … to put a nail in the coffin … in vs </a:t>
            </a:r>
            <a:r>
              <a:rPr lang="en-US" sz="1200" b="1" baseline="30000" dirty="0">
                <a:latin typeface="Arial" pitchFamily="34" charset="0"/>
                <a:cs typeface="Arial" pitchFamily="34" charset="0"/>
              </a:rPr>
              <a:t>36</a:t>
            </a:r>
            <a:r>
              <a:rPr lang="en-US" sz="1200" b="1" dirty="0">
                <a:latin typeface="Arial" pitchFamily="34" charset="0"/>
                <a:cs typeface="Arial" pitchFamily="34" charset="0"/>
              </a:rPr>
              <a:t> do you say of Him, whom the Father sanctified and sent into the world, ‘You are blaspheming,’ because I said, ‘I am the Son of God’? </a:t>
            </a:r>
            <a:r>
              <a:rPr lang="en-US" sz="1200" b="1" baseline="30000" dirty="0">
                <a:latin typeface="Arial" pitchFamily="34" charset="0"/>
                <a:cs typeface="Arial" pitchFamily="34" charset="0"/>
              </a:rPr>
              <a:t>37</a:t>
            </a:r>
            <a:r>
              <a:rPr lang="en-US" sz="1200" b="1" dirty="0">
                <a:latin typeface="Arial" pitchFamily="34" charset="0"/>
                <a:cs typeface="Arial" pitchFamily="34" charset="0"/>
              </a:rPr>
              <a:t> “If I do not do the works of My Father, do not believe Me; </a:t>
            </a:r>
            <a:r>
              <a:rPr lang="en-US" sz="1200" b="1" baseline="30000" dirty="0">
                <a:latin typeface="Arial" pitchFamily="34" charset="0"/>
                <a:cs typeface="Arial" pitchFamily="34" charset="0"/>
              </a:rPr>
              <a:t>38</a:t>
            </a:r>
            <a:r>
              <a:rPr lang="en-US" sz="1200" b="1" dirty="0">
                <a:latin typeface="Arial" pitchFamily="34" charset="0"/>
                <a:cs typeface="Arial" pitchFamily="34" charset="0"/>
              </a:rPr>
              <a:t> but if I do them, though you do not believe Me, believe the works, so that you may know and understand that the Father is in Me, and I in the Father.” </a:t>
            </a:r>
            <a:r>
              <a:rPr lang="en-US" sz="1200" b="0" dirty="0">
                <a:latin typeface="Arial" pitchFamily="34" charset="0"/>
                <a:cs typeface="Arial" pitchFamily="34" charset="0"/>
              </a:rPr>
              <a:t>In other words, actions speak louder</a:t>
            </a:r>
            <a:r>
              <a:rPr lang="en-US" sz="1200" b="0" baseline="0" dirty="0">
                <a:latin typeface="Arial" pitchFamily="34" charset="0"/>
                <a:cs typeface="Arial" pitchFamily="34" charset="0"/>
              </a:rPr>
              <a:t> than words … look at the works, what do they prove.</a:t>
            </a:r>
            <a:br>
              <a:rPr lang="en-US" sz="1200" b="0" baseline="0" dirty="0">
                <a:latin typeface="Arial" pitchFamily="34" charset="0"/>
                <a:cs typeface="Arial" pitchFamily="34" charset="0"/>
              </a:rPr>
            </a:br>
            <a:br>
              <a:rPr lang="en-US" sz="1200" b="0" baseline="0" dirty="0">
                <a:latin typeface="Arial" pitchFamily="34" charset="0"/>
                <a:cs typeface="Arial" pitchFamily="34" charset="0"/>
              </a:rPr>
            </a:br>
            <a:r>
              <a:rPr lang="en-US" sz="1200" b="0" baseline="0" dirty="0">
                <a:latin typeface="Arial" pitchFamily="34" charset="0"/>
                <a:cs typeface="Arial" pitchFamily="34" charset="0"/>
              </a:rPr>
              <a:t>It really goes back to all the miracles that he has claimed to do being by the power of the father. He claims and thus proves his claims by the proof of the miracle. He claims to be the light of the world … he gives the man born blind, sight … he claims to be the son of God and the giver of life, he is the shepherd  of the sheep, he is the door of the sheepfold … how is he going to prove that … he says I give my life for my sheep … he gives eternal life for his sheep … how is he going to back that up … we will see in John 11 … he raises Lazarus from the dead! </a:t>
            </a:r>
            <a:br>
              <a:rPr lang="en-US" sz="1200" b="0" baseline="0" dirty="0">
                <a:latin typeface="Arial" pitchFamily="34" charset="0"/>
                <a:cs typeface="Arial" pitchFamily="34" charset="0"/>
              </a:rPr>
            </a:br>
            <a:br>
              <a:rPr lang="en-US" sz="1200" b="0" baseline="0" dirty="0">
                <a:latin typeface="Arial" pitchFamily="34" charset="0"/>
                <a:cs typeface="Arial" pitchFamily="34" charset="0"/>
              </a:rPr>
            </a:br>
            <a:r>
              <a:rPr lang="en-US" sz="1200" b="0" baseline="0" dirty="0">
                <a:latin typeface="Arial" pitchFamily="34" charset="0"/>
                <a:cs typeface="Arial" pitchFamily="34" charset="0"/>
              </a:rPr>
              <a:t>We have the miracles proving / demonstrating Jesus is who he claims to be. </a:t>
            </a:r>
            <a:endParaRPr lang="en-US" b="0" dirty="0"/>
          </a:p>
        </p:txBody>
      </p:sp>
      <p:sp>
        <p:nvSpPr>
          <p:cNvPr id="4" name="Slide Number Placeholder 3"/>
          <p:cNvSpPr>
            <a:spLocks noGrp="1"/>
          </p:cNvSpPr>
          <p:nvPr>
            <p:ph type="sldNum" sz="quarter" idx="10"/>
          </p:nvPr>
        </p:nvSpPr>
        <p:spPr/>
        <p:txBody>
          <a:bodyPr/>
          <a:lstStyle/>
          <a:p>
            <a:fld id="{B9F0137A-E92E-4FF6-950A-C04B5F9035BB}" type="slidenum">
              <a:rPr lang="en-US" smtClean="0"/>
              <a:t>32</a:t>
            </a:fld>
            <a:endParaRPr lang="en-US"/>
          </a:p>
        </p:txBody>
      </p:sp>
    </p:spTree>
    <p:extLst>
      <p:ext uri="{BB962C8B-B14F-4D97-AF65-F5344CB8AC3E}">
        <p14:creationId xmlns:p14="http://schemas.microsoft.com/office/powerpoint/2010/main" val="180936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say they see but are rejecting the Christ.</a:t>
            </a:r>
          </a:p>
        </p:txBody>
      </p:sp>
      <p:sp>
        <p:nvSpPr>
          <p:cNvPr id="4" name="Slide Number Placeholder 3"/>
          <p:cNvSpPr>
            <a:spLocks noGrp="1"/>
          </p:cNvSpPr>
          <p:nvPr>
            <p:ph type="sldNum" sz="quarter" idx="10"/>
          </p:nvPr>
        </p:nvSpPr>
        <p:spPr/>
        <p:txBody>
          <a:bodyPr/>
          <a:lstStyle/>
          <a:p>
            <a:fld id="{B9F0137A-E92E-4FF6-950A-C04B5F9035BB}" type="slidenum">
              <a:rPr lang="en-US" smtClean="0"/>
              <a:t>11</a:t>
            </a:fld>
            <a:endParaRPr lang="en-US"/>
          </a:p>
        </p:txBody>
      </p:sp>
    </p:spTree>
    <p:extLst>
      <p:ext uri="{BB962C8B-B14F-4D97-AF65-F5344CB8AC3E}">
        <p14:creationId xmlns:p14="http://schemas.microsoft.com/office/powerpoint/2010/main" val="255436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Shepherd</a:t>
            </a:r>
          </a:p>
        </p:txBody>
      </p:sp>
      <p:sp>
        <p:nvSpPr>
          <p:cNvPr id="4" name="Slide Number Placeholder 3"/>
          <p:cNvSpPr>
            <a:spLocks noGrp="1"/>
          </p:cNvSpPr>
          <p:nvPr>
            <p:ph type="sldNum" sz="quarter" idx="10"/>
          </p:nvPr>
        </p:nvSpPr>
        <p:spPr/>
        <p:txBody>
          <a:bodyPr/>
          <a:lstStyle/>
          <a:p>
            <a:fld id="{B9F0137A-E92E-4FF6-950A-C04B5F9035BB}" type="slidenum">
              <a:rPr lang="en-US" smtClean="0"/>
              <a:t>12</a:t>
            </a:fld>
            <a:endParaRPr lang="en-US"/>
          </a:p>
        </p:txBody>
      </p:sp>
    </p:spTree>
    <p:extLst>
      <p:ext uri="{BB962C8B-B14F-4D97-AF65-F5344CB8AC3E}">
        <p14:creationId xmlns:p14="http://schemas.microsoft.com/office/powerpoint/2010/main" val="357308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Jews problem was that they thought they saw, that they were right with God</a:t>
            </a:r>
            <a:r>
              <a:rPr lang="en-US" baseline="0" dirty="0"/>
              <a:t> … but they weren’t.</a:t>
            </a:r>
            <a:br>
              <a:rPr lang="en-US" baseline="0" dirty="0"/>
            </a:br>
            <a:br>
              <a:rPr lang="en-US" baseline="0" dirty="0"/>
            </a:br>
            <a:r>
              <a:rPr lang="en-US" baseline="0" dirty="0"/>
              <a:t>These Jews could not see themselves as lost and in need of a Savior. In Ch. 10, he is going to show why he is needed and contrasting himself with the leadership.</a:t>
            </a:r>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13</a:t>
            </a:fld>
            <a:endParaRPr lang="en-US"/>
          </a:p>
        </p:txBody>
      </p:sp>
    </p:spTree>
    <p:extLst>
      <p:ext uri="{BB962C8B-B14F-4D97-AF65-F5344CB8AC3E}">
        <p14:creationId xmlns:p14="http://schemas.microsoft.com/office/powerpoint/2010/main" val="211151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Lord says, ‘I will rescue my flock … I will bring them out from the nations … I will pasture them on the mountains of Israel … I myself will tend my sheep … I will bind up the injured and strengthen the weak … I will shepherd the flock with justice’ (34:10–16)</a:t>
            </a:r>
          </a:p>
          <a:p>
            <a:pPr lvl="1"/>
            <a:r>
              <a:rPr lang="en-US" dirty="0"/>
              <a:t> Carson, D. A. (1991). The Gospel according to John (p. 381). Leicester, England; Grand Rapids, MI: Inter-Varsity Press; W.B. Eerdmans.</a:t>
            </a:r>
          </a:p>
          <a:p>
            <a:br>
              <a:rPr lang="en-US" dirty="0"/>
            </a:br>
            <a:r>
              <a:rPr lang="en-US" b="1" dirty="0"/>
              <a:t>Jesus references himself as the good Shepherd … what does he mean? V. 11 – Gives his life for the</a:t>
            </a:r>
            <a:r>
              <a:rPr lang="en-US" b="1" baseline="0" dirty="0"/>
              <a:t> sheep. Jesus Christ Himself presenting the kind of Savior that we have.</a:t>
            </a:r>
            <a:r>
              <a:rPr lang="en-US" baseline="0" dirty="0"/>
              <a:t> Very familiar to the people to whom Jesus spoke … they understood the illustration.</a:t>
            </a:r>
            <a:br>
              <a:rPr lang="en-US" baseline="0" dirty="0"/>
            </a:br>
            <a:endParaRPr lang="en-US" baseline="0" dirty="0"/>
          </a:p>
          <a:p>
            <a:r>
              <a:rPr lang="en-US" sz="1200" dirty="0"/>
              <a:t>The classic example of this figure is the twenty-third Psalm, which pictures Jehovah’s personal care of His people.</a:t>
            </a:r>
          </a:p>
          <a:p>
            <a:pPr lvl="1"/>
            <a:r>
              <a:rPr lang="en-US" dirty="0"/>
              <a:t> </a:t>
            </a:r>
            <a:r>
              <a:rPr lang="en-US" dirty="0" err="1"/>
              <a:t>Tenney</a:t>
            </a:r>
            <a:r>
              <a:rPr lang="en-US" dirty="0"/>
              <a:t>, M. C. (1976). John: The Gospel of Belief (p. 162). </a:t>
            </a:r>
            <a:endParaRPr lang="en-US" baseline="0" dirty="0"/>
          </a:p>
          <a:p>
            <a:br>
              <a:rPr lang="en-US" baseline="0" dirty="0"/>
            </a:br>
            <a:r>
              <a:rPr lang="en-US" b="1" baseline="0" dirty="0"/>
              <a:t>Biblical illustration from scripture.</a:t>
            </a:r>
            <a:br>
              <a:rPr lang="en-US" b="1" baseline="0" dirty="0"/>
            </a:br>
            <a:br>
              <a:rPr lang="en-US" b="1" baseline="0" dirty="0"/>
            </a:br>
            <a:r>
              <a:rPr lang="en-US" b="1" baseline="0" dirty="0"/>
              <a:t>God is the shepherd</a:t>
            </a:r>
            <a:r>
              <a:rPr lang="en-US" baseline="0" dirty="0"/>
              <a:t> … what claim is Jesus making when he claims to be the Good Shepherd.</a:t>
            </a:r>
            <a:br>
              <a:rPr lang="en-US" baseline="0" dirty="0"/>
            </a:br>
            <a:br>
              <a:rPr lang="en-US" baseline="0" dirty="0"/>
            </a:br>
            <a:r>
              <a:rPr lang="en-US" baseline="0" dirty="0" err="1"/>
              <a:t>Jer</a:t>
            </a:r>
            <a:r>
              <a:rPr lang="en-US" baseline="0" dirty="0"/>
              <a:t> 23:1-40 – false shepherds of Jeremiah’s day had scattered the sheep and caused the sheep to be destroyed.</a:t>
            </a:r>
            <a:br>
              <a:rPr lang="en-US" baseline="0" dirty="0"/>
            </a:br>
            <a:br>
              <a:rPr lang="en-US" baseline="0" dirty="0"/>
            </a:br>
            <a:r>
              <a:rPr lang="en-US" baseline="0" dirty="0" err="1"/>
              <a:t>Zech</a:t>
            </a:r>
            <a:r>
              <a:rPr lang="en-US" baseline="0" dirty="0"/>
              <a:t> 11:1-17 – false shepherds … and God being the only true shepherd.</a:t>
            </a:r>
            <a:br>
              <a:rPr lang="en-US" baseline="0" dirty="0"/>
            </a:br>
            <a:br>
              <a:rPr lang="en-US" baseline="0" dirty="0"/>
            </a:br>
            <a:r>
              <a:rPr lang="en-US" baseline="0" dirty="0"/>
              <a:t>Luke 15 – Parable … 100 sheep, 1 go astray … shepherd goes after the sheep that went astray. Because he is concerned for the sheep.</a:t>
            </a:r>
            <a:br>
              <a:rPr lang="en-US" baseline="0" dirty="0"/>
            </a:br>
            <a:br>
              <a:rPr lang="en-US" baseline="0" dirty="0"/>
            </a:br>
            <a:r>
              <a:rPr lang="en-US" b="1" baseline="0" dirty="0"/>
              <a:t>Ezek. 34 – Entire chapter … relationship between good shepherd (God) and his people … vs. 23-24 … To whom is the prophet referencing … Jesus … he is King after the order of David, Priest after the order of </a:t>
            </a:r>
            <a:r>
              <a:rPr lang="en-US" b="1" baseline="0" dirty="0" err="1"/>
              <a:t>Melchisadek</a:t>
            </a:r>
            <a:r>
              <a:rPr lang="en-US" b="1" baseline="0" dirty="0"/>
              <a:t>, he is the good shepherd of God’s people. </a:t>
            </a:r>
            <a:br>
              <a:rPr lang="en-US" b="1" baseline="0" dirty="0"/>
            </a:br>
            <a:br>
              <a:rPr lang="en-US" b="1" baseline="0" dirty="0"/>
            </a:br>
            <a:r>
              <a:rPr lang="en-US" sz="1200" dirty="0"/>
              <a:t>By far the most important is Ezekiel 34. There the Lord berates ‘the shepherds of Israel’, the religious leaders of Ezekiel’s day, for slaughtering the choice animals, clothing themselves with wool, yet utterly failing to look after the flock. -</a:t>
            </a:r>
            <a:r>
              <a:rPr lang="en-US" dirty="0"/>
              <a:t> Carson, D. A. (1991). The Gospel according to John (p. 381).</a:t>
            </a:r>
            <a:endParaRPr lang="en-US" b="1" dirty="0"/>
          </a:p>
        </p:txBody>
      </p:sp>
      <p:sp>
        <p:nvSpPr>
          <p:cNvPr id="4" name="Slide Number Placeholder 3"/>
          <p:cNvSpPr>
            <a:spLocks noGrp="1"/>
          </p:cNvSpPr>
          <p:nvPr>
            <p:ph type="sldNum" sz="quarter" idx="10"/>
          </p:nvPr>
        </p:nvSpPr>
        <p:spPr/>
        <p:txBody>
          <a:bodyPr/>
          <a:lstStyle/>
          <a:p>
            <a:fld id="{B9F0137A-E92E-4FF6-950A-C04B5F9035BB}" type="slidenum">
              <a:rPr lang="en-US" smtClean="0"/>
              <a:t>14</a:t>
            </a:fld>
            <a:endParaRPr lang="en-US"/>
          </a:p>
        </p:txBody>
      </p:sp>
    </p:spTree>
    <p:extLst>
      <p:ext uri="{BB962C8B-B14F-4D97-AF65-F5344CB8AC3E}">
        <p14:creationId xmlns:p14="http://schemas.microsoft.com/office/powerpoint/2010/main" val="323359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biblical references to the </a:t>
            </a:r>
            <a:r>
              <a:rPr lang="en-US" b="1" dirty="0"/>
              <a:t>sheepfold</a:t>
            </a:r>
            <a:r>
              <a:rPr lang="en-US" dirty="0"/>
              <a:t>, or the </a:t>
            </a:r>
            <a:r>
              <a:rPr lang="en-US" b="1" dirty="0"/>
              <a:t>fold of the sheep </a:t>
            </a:r>
            <a:r>
              <a:rPr lang="en-US" dirty="0"/>
              <a:t>(Jeremiah 50:6; Micah 2:12; John 10:1, 16).</a:t>
            </a:r>
            <a:br>
              <a:rPr lang="en-US" dirty="0"/>
            </a:br>
            <a:br>
              <a:rPr lang="en-US" dirty="0"/>
            </a:br>
            <a:r>
              <a:rPr lang="en-US" b="1" dirty="0"/>
              <a:t>Several</a:t>
            </a:r>
            <a:r>
              <a:rPr lang="en-US" b="1" baseline="0" dirty="0"/>
              <a:t> shepherds would bring their flocks into the sheepfold at night.</a:t>
            </a:r>
            <a:br>
              <a:rPr lang="en-US" dirty="0"/>
            </a:br>
            <a:br>
              <a:rPr lang="en-US" dirty="0"/>
            </a:br>
            <a:r>
              <a:rPr lang="en-US" b="1" dirty="0"/>
              <a:t>Door</a:t>
            </a:r>
          </a:p>
        </p:txBody>
      </p:sp>
      <p:sp>
        <p:nvSpPr>
          <p:cNvPr id="4" name="Slide Number Placeholder 3"/>
          <p:cNvSpPr>
            <a:spLocks noGrp="1"/>
          </p:cNvSpPr>
          <p:nvPr>
            <p:ph type="sldNum" sz="quarter" idx="10"/>
          </p:nvPr>
        </p:nvSpPr>
        <p:spPr/>
        <p:txBody>
          <a:bodyPr/>
          <a:lstStyle/>
          <a:p>
            <a:fld id="{B9F0137A-E92E-4FF6-950A-C04B5F9035BB}" type="slidenum">
              <a:rPr lang="en-US" smtClean="0"/>
              <a:t>15</a:t>
            </a:fld>
            <a:endParaRPr lang="en-US"/>
          </a:p>
        </p:txBody>
      </p:sp>
    </p:spTree>
    <p:extLst>
      <p:ext uri="{BB962C8B-B14F-4D97-AF65-F5344CB8AC3E}">
        <p14:creationId xmlns:p14="http://schemas.microsoft.com/office/powerpoint/2010/main" val="316978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real shepherd enters by the gate … </a:t>
            </a:r>
            <a:r>
              <a:rPr lang="en-US" b="1" baseline="0" dirty="0"/>
              <a:t>the one who climbs over the wall is not the true shepherd … he tries to steal a sheep</a:t>
            </a:r>
            <a:r>
              <a:rPr lang="en-US" baseline="0" dirty="0"/>
              <a:t>. The distinction is sharp between a loving shepherd and plundering robber.</a:t>
            </a:r>
          </a:p>
          <a:p>
            <a:br>
              <a:rPr lang="en-US" dirty="0"/>
            </a:br>
            <a:r>
              <a:rPr lang="en-US" sz="1200" b="1" kern="1200" dirty="0">
                <a:solidFill>
                  <a:schemeClr val="tx1"/>
                </a:solidFill>
                <a:effectLst/>
                <a:latin typeface="+mn-lt"/>
                <a:ea typeface="+mn-ea"/>
                <a:cs typeface="+mn-cs"/>
              </a:rPr>
              <a:t>John 10:30 (NASB95) </a:t>
            </a:r>
          </a:p>
          <a:p>
            <a:r>
              <a:rPr lang="en-US" sz="1200" u="none" strike="noStrike" kern="1200" baseline="30000" dirty="0">
                <a:solidFill>
                  <a:schemeClr val="tx1"/>
                </a:solidFill>
                <a:effectLst/>
                <a:latin typeface="+mn-lt"/>
                <a:ea typeface="+mn-ea"/>
                <a:cs typeface="+mn-cs"/>
              </a:rPr>
              <a:t>30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and the Father are one.” </a:t>
            </a:r>
          </a:p>
          <a:p>
            <a:r>
              <a:rPr lang="en-US" sz="1200" b="1" kern="1200" dirty="0">
                <a:solidFill>
                  <a:schemeClr val="tx1"/>
                </a:solidFill>
                <a:effectLst/>
                <a:latin typeface="+mn-lt"/>
                <a:ea typeface="+mn-ea"/>
                <a:cs typeface="+mn-cs"/>
              </a:rPr>
              <a:t>John 10:32–33 (NASB95) </a:t>
            </a:r>
          </a:p>
          <a:p>
            <a:r>
              <a:rPr lang="en-US" sz="1200" u="none" strike="noStrike" kern="1200" baseline="30000" dirty="0">
                <a:solidFill>
                  <a:schemeClr val="tx1"/>
                </a:solidFill>
                <a:effectLst/>
                <a:latin typeface="+mn-lt"/>
                <a:ea typeface="+mn-ea"/>
                <a:cs typeface="+mn-cs"/>
              </a:rPr>
              <a:t>32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answered them, “I showed you many good works from the Father; for which of them are you stoning Me?” </a:t>
            </a:r>
            <a:r>
              <a:rPr lang="en-US" sz="1200" u="none" strike="noStrike" kern="1200" baseline="30000" dirty="0">
                <a:solidFill>
                  <a:schemeClr val="tx1"/>
                </a:solidFill>
                <a:effectLst/>
                <a:latin typeface="+mn-lt"/>
                <a:ea typeface="+mn-ea"/>
                <a:cs typeface="+mn-cs"/>
              </a:rPr>
              <a:t>33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Jews answered Him, “For a good work we do not stone You, but for blasphemy; and because You, being a man, make Yourself out </a:t>
            </a:r>
            <a:r>
              <a:rPr lang="en-US" sz="1200" i="1" kern="1200" dirty="0">
                <a:solidFill>
                  <a:schemeClr val="tx1"/>
                </a:solidFill>
                <a:effectLst/>
                <a:latin typeface="+mn-lt"/>
                <a:ea typeface="+mn-ea"/>
                <a:cs typeface="+mn-cs"/>
              </a:rPr>
              <a:t>to be</a:t>
            </a:r>
            <a:r>
              <a:rPr lang="en-US" sz="1200" kern="1200" dirty="0">
                <a:solidFill>
                  <a:schemeClr val="tx1"/>
                </a:solidFill>
                <a:effectLst/>
                <a:latin typeface="+mn-lt"/>
                <a:ea typeface="+mn-ea"/>
                <a:cs typeface="+mn-cs"/>
              </a:rPr>
              <a:t> God.” </a:t>
            </a:r>
          </a:p>
          <a:p>
            <a:r>
              <a:rPr lang="en-US" sz="1200" b="1" kern="1200" dirty="0">
                <a:solidFill>
                  <a:schemeClr val="tx1"/>
                </a:solidFill>
                <a:effectLst/>
                <a:latin typeface="+mn-lt"/>
                <a:ea typeface="+mn-ea"/>
                <a:cs typeface="+mn-cs"/>
              </a:rPr>
              <a:t>John 10:36 (NASB95) </a:t>
            </a:r>
          </a:p>
          <a:p>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 you say of Him, whom the Father sanctified and sent into the world, ‘You are blaspheming,’ because I said, ‘I am the Son of God’? </a:t>
            </a:r>
          </a:p>
          <a:p>
            <a:br>
              <a:rPr lang="en-US" dirty="0"/>
            </a:br>
            <a:endParaRPr lang="en-US" dirty="0"/>
          </a:p>
          <a:p>
            <a:r>
              <a:rPr lang="en-US" dirty="0"/>
              <a:t>The sheepfold … enclosed yard with a fence made of stone.</a:t>
            </a:r>
            <a:br>
              <a:rPr lang="en-US" dirty="0"/>
            </a:br>
            <a:br>
              <a:rPr lang="en-US" dirty="0"/>
            </a:br>
            <a:r>
              <a:rPr lang="en-US" dirty="0"/>
              <a:t>Opening is the gate … opening … sheep</a:t>
            </a:r>
            <a:r>
              <a:rPr lang="en-US" baseline="0" dirty="0"/>
              <a:t> could not get out … and there would be someone hired to watch over the sheep in the pen. Several flocks were given to the gatekeeper.</a:t>
            </a:r>
            <a:br>
              <a:rPr lang="en-US" baseline="0" dirty="0"/>
            </a:br>
            <a:endParaRPr lang="en-US" baseline="0" dirty="0"/>
          </a:p>
          <a:p>
            <a:r>
              <a:rPr lang="en-US" baseline="0" dirty="0"/>
              <a:t>Prophet Ezekiel …</a:t>
            </a:r>
            <a:br>
              <a:rPr lang="en-US" baseline="0" dirty="0"/>
            </a:br>
            <a:r>
              <a:rPr lang="en-US" sz="1200" kern="1200" dirty="0">
                <a:solidFill>
                  <a:schemeClr val="tx1"/>
                </a:solidFill>
                <a:effectLst/>
                <a:latin typeface="+mn-lt"/>
                <a:ea typeface="+mn-ea"/>
                <a:cs typeface="+mn-cs"/>
              </a:rPr>
              <a:t>Ezekiel 34:2–5 (NASB95) </a:t>
            </a:r>
          </a:p>
          <a:p>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“Son of man, prophesy against the shepherds of Israel. Prophesy and say to those shepherds, ‘</a:t>
            </a:r>
            <a:r>
              <a:rPr lang="en-US" sz="1200" b="1" kern="1200" dirty="0">
                <a:solidFill>
                  <a:schemeClr val="tx1"/>
                </a:solidFill>
                <a:effectLst/>
                <a:latin typeface="+mn-lt"/>
                <a:ea typeface="+mn-ea"/>
                <a:cs typeface="+mn-cs"/>
              </a:rPr>
              <a:t>Thus says the Lord </a:t>
            </a:r>
            <a:r>
              <a:rPr lang="en-US" sz="1200" b="1" kern="1200" cap="small"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Woe, shepherds of Israel who have been feeding themselves!</a:t>
            </a:r>
            <a:r>
              <a:rPr lang="en-US" sz="1200" kern="1200" dirty="0">
                <a:solidFill>
                  <a:schemeClr val="tx1"/>
                </a:solidFill>
                <a:effectLst/>
                <a:latin typeface="+mn-lt"/>
                <a:ea typeface="+mn-ea"/>
                <a:cs typeface="+mn-cs"/>
              </a:rPr>
              <a:t> Should not the shepherds feed the flock?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eat the fat and clothe yourselves with the wool, you slaughter the fat </a:t>
            </a:r>
            <a:r>
              <a:rPr lang="en-US" sz="1200" i="1" kern="1200" dirty="0">
                <a:solidFill>
                  <a:schemeClr val="tx1"/>
                </a:solidFill>
                <a:effectLst/>
                <a:latin typeface="+mn-lt"/>
                <a:ea typeface="+mn-ea"/>
                <a:cs typeface="+mn-cs"/>
              </a:rPr>
              <a:t>sheep</a:t>
            </a:r>
            <a:r>
              <a:rPr lang="en-US" sz="1200" kern="1200" dirty="0">
                <a:solidFill>
                  <a:schemeClr val="tx1"/>
                </a:solidFill>
                <a:effectLst/>
                <a:latin typeface="+mn-lt"/>
                <a:ea typeface="+mn-ea"/>
                <a:cs typeface="+mn-cs"/>
              </a:rPr>
              <a:t> without feeding the flock.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“Those who are sickly you have not strengthened, the diseased you have not healed, the broken you have not bound up, the scattered you have not brought back, nor have you sought for the lost; but with force and with severity you have dominated them.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were scattered for lack of a shepherd, and they became food for every beast of the field and were scattered. </a:t>
            </a:r>
          </a:p>
          <a:p>
            <a:br>
              <a:rPr lang="en-US" baseline="0" dirty="0"/>
            </a:br>
            <a:r>
              <a:rPr lang="en-US" sz="1200" kern="1200" dirty="0">
                <a:solidFill>
                  <a:schemeClr val="tx1"/>
                </a:solidFill>
                <a:effectLst/>
                <a:latin typeface="+mn-lt"/>
                <a:ea typeface="+mn-ea"/>
                <a:cs typeface="+mn-cs"/>
              </a:rPr>
              <a:t>Ezekiel 34:23–24 (NASB95) </a:t>
            </a:r>
          </a:p>
          <a:p>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I will set over them one shepherd, My servant David, and he will feed them; he will feed them himself and be their shepherd. </a:t>
            </a:r>
            <a:r>
              <a:rPr lang="en-US" sz="1200" u="none" strike="noStrike" kern="1200" baseline="30000" dirty="0">
                <a:solidFill>
                  <a:schemeClr val="tx1"/>
                </a:solidFill>
                <a:effectLst/>
                <a:latin typeface="+mn-lt"/>
                <a:ea typeface="+mn-ea"/>
                <a:cs typeface="+mn-cs"/>
              </a:rPr>
              <a:t>24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will be their God, and My servant David will be prince among them; I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have spoken. </a:t>
            </a:r>
          </a:p>
          <a:p>
            <a:br>
              <a:rPr lang="en-US" baseline="0" dirty="0"/>
            </a:br>
            <a:endParaRPr lang="en-US" baseline="0" dirty="0"/>
          </a:p>
        </p:txBody>
      </p:sp>
      <p:sp>
        <p:nvSpPr>
          <p:cNvPr id="4" name="Slide Number Placeholder 3"/>
          <p:cNvSpPr>
            <a:spLocks noGrp="1"/>
          </p:cNvSpPr>
          <p:nvPr>
            <p:ph type="sldNum" sz="quarter" idx="10"/>
          </p:nvPr>
        </p:nvSpPr>
        <p:spPr/>
        <p:txBody>
          <a:bodyPr/>
          <a:lstStyle/>
          <a:p>
            <a:fld id="{B9F0137A-E92E-4FF6-950A-C04B5F9035BB}" type="slidenum">
              <a:rPr lang="en-US" smtClean="0"/>
              <a:t>16</a:t>
            </a:fld>
            <a:endParaRPr lang="en-US"/>
          </a:p>
        </p:txBody>
      </p:sp>
    </p:spTree>
    <p:extLst>
      <p:ext uri="{BB962C8B-B14F-4D97-AF65-F5344CB8AC3E}">
        <p14:creationId xmlns:p14="http://schemas.microsoft.com/office/powerpoint/2010/main" val="79309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 is answering these Pharisees, these Jews who are rejecting Him … </a:t>
            </a:r>
            <a:r>
              <a:rPr lang="en-US" b="1" baseline="0" dirty="0"/>
              <a:t>they are destroying his people … they are leading people away from Him. </a:t>
            </a:r>
            <a:br>
              <a:rPr lang="en-US" b="1" baseline="0" dirty="0"/>
            </a:br>
            <a:br>
              <a:rPr lang="en-US" b="1" baseline="0" dirty="0"/>
            </a:br>
            <a:r>
              <a:rPr lang="en-US" b="1" baseline="0" dirty="0"/>
              <a:t>Why did the Jews want to kill Jesus? Because they were envious people were following Jesus instead of them. </a:t>
            </a:r>
            <a:r>
              <a:rPr lang="en-US" baseline="0" dirty="0"/>
              <a:t>Clear contrast between Himself and the Pharisees … they weren’t concerned about the flock / people.</a:t>
            </a:r>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17</a:t>
            </a:fld>
            <a:endParaRPr lang="en-US"/>
          </a:p>
        </p:txBody>
      </p:sp>
    </p:spTree>
    <p:extLst>
      <p:ext uri="{BB962C8B-B14F-4D97-AF65-F5344CB8AC3E}">
        <p14:creationId xmlns:p14="http://schemas.microsoft.com/office/powerpoint/2010/main" val="134784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ensuing verses suggest that </a:t>
            </a:r>
            <a:r>
              <a:rPr lang="en-US" sz="1200" i="1" dirty="0"/>
              <a:t>All who ever came before me excludes from the indictment such leaders as Moses, Isaiah, Jeremiah and others who heard God’s voice in former times, and who served him faithfully in the terms of the covenant to which they had sworn allegiance. Nevertheless, the expression surely hints at more than despotic local leaders who care more for their own gain than for the sheep in their care (cf. ‘thieves and robbers’ in v. 8). -</a:t>
            </a:r>
            <a:r>
              <a:rPr lang="en-US" dirty="0"/>
              <a:t> Carson, D. A. (1991). The Gospel according to John (pp. 384-385).</a:t>
            </a:r>
          </a:p>
          <a:p>
            <a:endParaRPr lang="en-US" dirty="0"/>
          </a:p>
        </p:txBody>
      </p:sp>
      <p:sp>
        <p:nvSpPr>
          <p:cNvPr id="4" name="Slide Number Placeholder 3"/>
          <p:cNvSpPr>
            <a:spLocks noGrp="1"/>
          </p:cNvSpPr>
          <p:nvPr>
            <p:ph type="sldNum" sz="quarter" idx="10"/>
          </p:nvPr>
        </p:nvSpPr>
        <p:spPr/>
        <p:txBody>
          <a:bodyPr/>
          <a:lstStyle/>
          <a:p>
            <a:fld id="{B9F0137A-E92E-4FF6-950A-C04B5F9035BB}" type="slidenum">
              <a:rPr lang="en-US" smtClean="0"/>
              <a:t>20</a:t>
            </a:fld>
            <a:endParaRPr lang="en-US"/>
          </a:p>
        </p:txBody>
      </p:sp>
    </p:spTree>
    <p:extLst>
      <p:ext uri="{BB962C8B-B14F-4D97-AF65-F5344CB8AC3E}">
        <p14:creationId xmlns:p14="http://schemas.microsoft.com/office/powerpoint/2010/main" val="3031530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69081" y="4966485"/>
            <a:ext cx="2797902" cy="52070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866" y="784097"/>
            <a:ext cx="8382452" cy="3909116"/>
          </a:xfrm>
        </p:spPr>
        <p:txBody>
          <a:bodyPr/>
          <a:lstStyle/>
          <a:p>
            <a:r>
              <a:rPr lang="en-US" dirty="0"/>
              <a:t>Add Your Title</a:t>
            </a:r>
          </a:p>
        </p:txBody>
      </p:sp>
      <p:sp>
        <p:nvSpPr>
          <p:cNvPr id="5" name="Text Placeholder 3"/>
          <p:cNvSpPr>
            <a:spLocks noGrp="1"/>
          </p:cNvSpPr>
          <p:nvPr>
            <p:ph type="body" sz="quarter" idx="11" hasCustomPrompt="1"/>
          </p:nvPr>
        </p:nvSpPr>
        <p:spPr>
          <a:xfrm>
            <a:off x="3169081" y="4966485"/>
            <a:ext cx="2797902" cy="52070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40270"/>
            <a:ext cx="8211824" cy="442112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340270"/>
            <a:ext cx="8211824" cy="442112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64650" y="4897759"/>
            <a:ext cx="2632844" cy="1670467"/>
          </a:xfrm>
        </p:spPr>
        <p:txBody>
          <a:bodyPr>
            <a:normAutofit/>
          </a:bodyPr>
          <a:lstStyle>
            <a:lvl1pPr>
              <a:defRPr sz="1600"/>
            </a:lvl1pPr>
          </a:lstStyle>
          <a:p>
            <a:r>
              <a:rPr lang="en-US" dirty="0"/>
              <a:t>Add Your Title</a:t>
            </a:r>
          </a:p>
        </p:txBody>
      </p:sp>
      <p:sp>
        <p:nvSpPr>
          <p:cNvPr id="5" name="Text Placeholder 6"/>
          <p:cNvSpPr>
            <a:spLocks noGrp="1"/>
          </p:cNvSpPr>
          <p:nvPr>
            <p:ph type="body" sz="quarter" idx="11" hasCustomPrompt="1"/>
          </p:nvPr>
        </p:nvSpPr>
        <p:spPr>
          <a:xfrm>
            <a:off x="468313" y="340270"/>
            <a:ext cx="8211824" cy="442112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4523" y="357283"/>
            <a:ext cx="7688555"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24827" y="5156971"/>
            <a:ext cx="7688262"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56340" y="323192"/>
            <a:ext cx="779083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6/26/2016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69081" y="4703772"/>
            <a:ext cx="2797902" cy="1101029"/>
          </a:xfrm>
        </p:spPr>
        <p:txBody>
          <a:bodyPr>
            <a:noAutofit/>
          </a:bodyPr>
          <a:lstStyle/>
          <a:p>
            <a:r>
              <a:rPr lang="en-US" sz="3200" dirty="0"/>
              <a:t>LESSON 15 JOHN 10:1-42</a:t>
            </a:r>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9</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Jesus say He had come into the world?</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62100" y="2422571"/>
            <a:ext cx="6019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9:39 (NASB95) </a:t>
            </a:r>
          </a:p>
          <a:p>
            <a:pPr>
              <a:buNone/>
            </a:pPr>
            <a:r>
              <a:rPr lang="en-US" sz="2400" b="1" baseline="30000" dirty="0">
                <a:latin typeface="Arial" panose="020B0604020202020204" pitchFamily="34" charset="0"/>
                <a:cs typeface="Arial" panose="020B0604020202020204" pitchFamily="34" charset="0"/>
              </a:rPr>
              <a:t>39</a:t>
            </a:r>
            <a:r>
              <a:rPr lang="en-US" sz="2400" b="1" dirty="0">
                <a:latin typeface="Arial" panose="020B0604020202020204" pitchFamily="34" charset="0"/>
                <a:cs typeface="Arial" panose="020B0604020202020204" pitchFamily="34" charset="0"/>
              </a:rPr>
              <a:t> And Jesus said, “For judgment I came into this world, so that those who do not see may see, and that those who see may become blind.” </a:t>
            </a:r>
          </a:p>
        </p:txBody>
      </p:sp>
    </p:spTree>
    <p:extLst>
      <p:ext uri="{BB962C8B-B14F-4D97-AF65-F5344CB8AC3E}">
        <p14:creationId xmlns:p14="http://schemas.microsoft.com/office/powerpoint/2010/main" val="386582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10</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proved that the Pharisees were also blind?</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73213" y="2181585"/>
            <a:ext cx="60198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9:40–41 (NASB95) </a:t>
            </a:r>
          </a:p>
          <a:p>
            <a:pPr>
              <a:buNone/>
            </a:pPr>
            <a:r>
              <a:rPr lang="en-US" sz="2400" b="1" baseline="30000" dirty="0">
                <a:latin typeface="Arial" panose="020B0604020202020204" pitchFamily="34" charset="0"/>
                <a:cs typeface="Arial" panose="020B0604020202020204" pitchFamily="34" charset="0"/>
              </a:rPr>
              <a:t>40</a:t>
            </a:r>
            <a:r>
              <a:rPr lang="en-US" sz="2400" b="1" dirty="0">
                <a:latin typeface="Arial" panose="020B0604020202020204" pitchFamily="34" charset="0"/>
                <a:cs typeface="Arial" panose="020B0604020202020204" pitchFamily="34" charset="0"/>
              </a:rPr>
              <a:t> Those of the Pharisees who were with Him heard these things and said to Him, “We are not blind too, are we?” </a:t>
            </a:r>
            <a:r>
              <a:rPr lang="en-US" sz="2400" b="1" baseline="30000" dirty="0">
                <a:latin typeface="Arial" panose="020B0604020202020204" pitchFamily="34" charset="0"/>
                <a:cs typeface="Arial" panose="020B0604020202020204" pitchFamily="34" charset="0"/>
              </a:rPr>
              <a:t>41</a:t>
            </a:r>
            <a:r>
              <a:rPr lang="en-US" sz="2400" b="1" dirty="0">
                <a:latin typeface="Arial" panose="020B0604020202020204" pitchFamily="34" charset="0"/>
                <a:cs typeface="Arial" panose="020B0604020202020204" pitchFamily="34" charset="0"/>
              </a:rPr>
              <a:t> Jesus said to them, “</a:t>
            </a:r>
            <a:r>
              <a:rPr lang="en-US" sz="2400" b="1" u="sng" dirty="0">
                <a:latin typeface="Arial" panose="020B0604020202020204" pitchFamily="34" charset="0"/>
                <a:cs typeface="Arial" panose="020B0604020202020204" pitchFamily="34" charset="0"/>
              </a:rPr>
              <a:t>If you were blind, you would have no sin; but since you say, ‘We see,’ your sin remains</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194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69081" y="4703772"/>
            <a:ext cx="2797902" cy="1101029"/>
          </a:xfrm>
        </p:spPr>
        <p:txBody>
          <a:bodyPr>
            <a:noAutofit/>
          </a:bodyPr>
          <a:lstStyle/>
          <a:p>
            <a:r>
              <a:rPr lang="en-US" sz="3200" dirty="0"/>
              <a:t>LESSON 15 JOHN 10:1-42</a:t>
            </a:r>
          </a:p>
        </p:txBody>
      </p:sp>
    </p:spTree>
    <p:extLst>
      <p:ext uri="{BB962C8B-B14F-4D97-AF65-F5344CB8AC3E}">
        <p14:creationId xmlns:p14="http://schemas.microsoft.com/office/powerpoint/2010/main" val="18918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Arial" panose="020B0604020202020204" pitchFamily="34" charset="0"/>
              <a:cs typeface="Arial" panose="020B0604020202020204" pitchFamily="34" charset="0"/>
            </a:endParaRPr>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The Context:</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4583113" y="1042993"/>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6 – Feeding of the 5,000 “I am the Bread of Life”</a:t>
            </a:r>
            <a:endParaRPr lang="en-US" sz="1000" b="1" dirty="0">
              <a:latin typeface="Arial" panose="020B0604020202020204" pitchFamily="34" charset="0"/>
              <a:cs typeface="Arial" panose="020B0604020202020204" pitchFamily="34" charset="0"/>
            </a:endParaRPr>
          </a:p>
        </p:txBody>
      </p:sp>
      <p:cxnSp>
        <p:nvCxnSpPr>
          <p:cNvPr id="10" name="Straight Connector 9"/>
          <p:cNvCxnSpPr/>
          <p:nvPr/>
        </p:nvCxnSpPr>
        <p:spPr>
          <a:xfrm>
            <a:off x="4570767" y="1033463"/>
            <a:ext cx="0" cy="4514483"/>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5038" y="3301877"/>
            <a:ext cx="3780692" cy="198706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6:35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Jesus said to them, “</a:t>
            </a:r>
            <a:r>
              <a:rPr lang="en-US" sz="2000" b="1" u="sng" dirty="0">
                <a:solidFill>
                  <a:schemeClr val="bg1"/>
                </a:solidFill>
                <a:latin typeface="Arial" panose="020B0604020202020204" pitchFamily="34" charset="0"/>
                <a:cs typeface="Arial" panose="020B0604020202020204" pitchFamily="34" charset="0"/>
              </a:rPr>
              <a:t>I am the bread of life</a:t>
            </a:r>
            <a:r>
              <a:rPr lang="en-US" sz="2000" b="1" dirty="0">
                <a:solidFill>
                  <a:schemeClr val="bg1"/>
                </a:solidFill>
                <a:latin typeface="Arial" panose="020B0604020202020204" pitchFamily="34" charset="0"/>
                <a:cs typeface="Arial" panose="020B0604020202020204" pitchFamily="34" charset="0"/>
              </a:rPr>
              <a:t>; he who comes to Me will not hunger, and he who believes in Me will never thirst. </a:t>
            </a:r>
          </a:p>
        </p:txBody>
      </p:sp>
      <p:sp>
        <p:nvSpPr>
          <p:cNvPr id="11" name="Rectangle 10"/>
          <p:cNvSpPr>
            <a:spLocks noChangeArrowheads="1"/>
          </p:cNvSpPr>
          <p:nvPr/>
        </p:nvSpPr>
        <p:spPr bwMode="auto">
          <a:xfrm>
            <a:off x="4585578" y="1812434"/>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7 – Jesus claims to be the source of “living water”</a:t>
            </a:r>
            <a:endParaRPr lang="en-US" sz="1000" b="1" dirty="0">
              <a:latin typeface="Arial" panose="020B0604020202020204" pitchFamily="34" charset="0"/>
              <a:cs typeface="Arial" panose="020B0604020202020204" pitchFamily="34" charset="0"/>
            </a:endParaRPr>
          </a:p>
        </p:txBody>
      </p:sp>
      <p:sp>
        <p:nvSpPr>
          <p:cNvPr id="12" name="Rectangle 11"/>
          <p:cNvSpPr/>
          <p:nvPr/>
        </p:nvSpPr>
        <p:spPr>
          <a:xfrm>
            <a:off x="395037" y="2066927"/>
            <a:ext cx="3780692" cy="322201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7:37–38 (NASB95) </a:t>
            </a:r>
          </a:p>
          <a:p>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Now on the last day, the great </a:t>
            </a:r>
            <a:r>
              <a:rPr lang="en-US" sz="2000" b="1" i="1" dirty="0">
                <a:solidFill>
                  <a:schemeClr val="bg1"/>
                </a:solidFill>
                <a:latin typeface="Arial" panose="020B0604020202020204" pitchFamily="34" charset="0"/>
                <a:cs typeface="Arial" panose="020B0604020202020204" pitchFamily="34" charset="0"/>
              </a:rPr>
              <a:t>day</a:t>
            </a:r>
            <a:r>
              <a:rPr lang="en-US" sz="2000" b="1" dirty="0">
                <a:solidFill>
                  <a:schemeClr val="bg1"/>
                </a:solidFill>
                <a:latin typeface="Arial" panose="020B0604020202020204" pitchFamily="34" charset="0"/>
                <a:cs typeface="Arial" panose="020B0604020202020204" pitchFamily="34" charset="0"/>
              </a:rPr>
              <a:t> of the feast, Jesus stood and cried out, saying, “</a:t>
            </a:r>
            <a:r>
              <a:rPr lang="en-US" sz="2000" b="1" u="sng" dirty="0">
                <a:solidFill>
                  <a:schemeClr val="bg1"/>
                </a:solidFill>
                <a:latin typeface="Arial" panose="020B0604020202020204" pitchFamily="34" charset="0"/>
                <a:cs typeface="Arial" panose="020B0604020202020204" pitchFamily="34" charset="0"/>
              </a:rPr>
              <a:t>If anyone is thirsty, let him come to Me and drink</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“He who believes in Me, as the Scripture said, ‘From his innermost being will flow rivers of </a:t>
            </a:r>
            <a:r>
              <a:rPr lang="en-US" sz="2000" b="1" u="sng" dirty="0">
                <a:solidFill>
                  <a:schemeClr val="bg1"/>
                </a:solidFill>
                <a:latin typeface="Arial" panose="020B0604020202020204" pitchFamily="34" charset="0"/>
                <a:cs typeface="Arial" panose="020B0604020202020204" pitchFamily="34" charset="0"/>
              </a:rPr>
              <a:t>living water</a:t>
            </a:r>
            <a:r>
              <a:rPr lang="en-US" sz="2000" b="1" dirty="0">
                <a:solidFill>
                  <a:schemeClr val="bg1"/>
                </a:solidFill>
                <a:latin typeface="Arial" panose="020B0604020202020204" pitchFamily="34" charset="0"/>
                <a:cs typeface="Arial" panose="020B0604020202020204" pitchFamily="34" charset="0"/>
              </a:rPr>
              <a:t>.’ ” </a:t>
            </a:r>
          </a:p>
        </p:txBody>
      </p:sp>
      <p:sp>
        <p:nvSpPr>
          <p:cNvPr id="13" name="Rectangle 12"/>
          <p:cNvSpPr>
            <a:spLocks noChangeArrowheads="1"/>
          </p:cNvSpPr>
          <p:nvPr/>
        </p:nvSpPr>
        <p:spPr bwMode="auto">
          <a:xfrm>
            <a:off x="4585578" y="2581875"/>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8 – Jesus claims to be the “Light of the world”</a:t>
            </a:r>
            <a:endParaRPr lang="en-US" sz="1000" b="1" dirty="0">
              <a:latin typeface="Arial" panose="020B0604020202020204" pitchFamily="34" charset="0"/>
              <a:cs typeface="Arial" panose="020B0604020202020204" pitchFamily="34" charset="0"/>
            </a:endParaRPr>
          </a:p>
        </p:txBody>
      </p:sp>
      <p:sp>
        <p:nvSpPr>
          <p:cNvPr id="14" name="Rectangle 13"/>
          <p:cNvSpPr/>
          <p:nvPr/>
        </p:nvSpPr>
        <p:spPr>
          <a:xfrm>
            <a:off x="395037" y="3006969"/>
            <a:ext cx="3780692" cy="228196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Then Jesus again spoke to them, saying, “</a:t>
            </a:r>
            <a:r>
              <a:rPr lang="en-US" sz="2000" b="1" u="sng" dirty="0">
                <a:solidFill>
                  <a:schemeClr val="bg1"/>
                </a:solidFill>
                <a:latin typeface="Arial" panose="020B0604020202020204" pitchFamily="34" charset="0"/>
                <a:cs typeface="Arial" panose="020B0604020202020204" pitchFamily="34" charset="0"/>
              </a:rPr>
              <a:t>I am the Light of the world</a:t>
            </a:r>
            <a:r>
              <a:rPr lang="en-US" sz="2000" b="1" dirty="0">
                <a:solidFill>
                  <a:schemeClr val="bg1"/>
                </a:solidFill>
                <a:latin typeface="Arial" panose="020B0604020202020204" pitchFamily="34" charset="0"/>
                <a:cs typeface="Arial" panose="020B0604020202020204" pitchFamily="34" charset="0"/>
              </a:rPr>
              <a:t>; he who follows Me will not walk in the darkness, but will have the Light of life.” </a:t>
            </a:r>
          </a:p>
        </p:txBody>
      </p:sp>
      <p:sp>
        <p:nvSpPr>
          <p:cNvPr id="15" name="Rectangle 14"/>
          <p:cNvSpPr>
            <a:spLocks noChangeArrowheads="1"/>
          </p:cNvSpPr>
          <p:nvPr/>
        </p:nvSpPr>
        <p:spPr bwMode="auto">
          <a:xfrm>
            <a:off x="4578173" y="3301877"/>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9 – Confirms His claims providing physical / spiritual light to a blind man</a:t>
            </a:r>
            <a:endParaRPr lang="en-US" sz="1000" b="1" dirty="0">
              <a:latin typeface="Arial" panose="020B0604020202020204" pitchFamily="34" charset="0"/>
              <a:cs typeface="Arial" panose="020B0604020202020204" pitchFamily="34" charset="0"/>
            </a:endParaRPr>
          </a:p>
        </p:txBody>
      </p:sp>
      <p:sp>
        <p:nvSpPr>
          <p:cNvPr id="16" name="Rectangle 15"/>
          <p:cNvSpPr/>
          <p:nvPr/>
        </p:nvSpPr>
        <p:spPr>
          <a:xfrm>
            <a:off x="396592" y="1157289"/>
            <a:ext cx="3780692" cy="413164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9:35–38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Jesus heard that they had put him out, and finding him, He said, “</a:t>
            </a:r>
            <a:r>
              <a:rPr lang="en-US" sz="2000" b="1" u="sng" dirty="0">
                <a:solidFill>
                  <a:schemeClr val="bg1"/>
                </a:solidFill>
                <a:latin typeface="Arial" panose="020B0604020202020204" pitchFamily="34" charset="0"/>
                <a:cs typeface="Arial" panose="020B0604020202020204" pitchFamily="34" charset="0"/>
              </a:rPr>
              <a:t>Do you believe in the Son of Man</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He answered, “Who is He, Lord, that I may believe in Him?” </a:t>
            </a:r>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Jesus said to him, “You have both seen Him, and He is the one who is talking with you.” </a:t>
            </a:r>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And he said, “</a:t>
            </a:r>
            <a:r>
              <a:rPr lang="en-US" sz="2000" b="1" u="sng" dirty="0">
                <a:solidFill>
                  <a:schemeClr val="bg1"/>
                </a:solidFill>
                <a:latin typeface="Arial" panose="020B0604020202020204" pitchFamily="34" charset="0"/>
                <a:cs typeface="Arial" panose="020B0604020202020204" pitchFamily="34" charset="0"/>
              </a:rPr>
              <a:t>Lord, I believe</a:t>
            </a:r>
            <a:r>
              <a:rPr lang="en-US" sz="2000" b="1" dirty="0">
                <a:solidFill>
                  <a:schemeClr val="bg1"/>
                </a:solidFill>
                <a:latin typeface="Arial" panose="020B0604020202020204" pitchFamily="34" charset="0"/>
                <a:cs typeface="Arial" panose="020B0604020202020204" pitchFamily="34" charset="0"/>
              </a:rPr>
              <a:t>.” And he worshiped Him. </a:t>
            </a:r>
          </a:p>
        </p:txBody>
      </p:sp>
      <p:sp>
        <p:nvSpPr>
          <p:cNvPr id="17" name="Rectangle 16"/>
          <p:cNvSpPr>
            <a:spLocks noChangeArrowheads="1"/>
          </p:cNvSpPr>
          <p:nvPr/>
        </p:nvSpPr>
        <p:spPr bwMode="auto">
          <a:xfrm>
            <a:off x="4582333" y="4412253"/>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10 – Jesus continues to show his true status compared to false leadership</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5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11" grpId="0"/>
      <p:bldP spid="12" grpId="0" animBg="1"/>
      <p:bldP spid="12" grpId="1" animBg="1"/>
      <p:bldP spid="13" grpId="0"/>
      <p:bldP spid="14" grpId="0" animBg="1"/>
      <p:bldP spid="14" grpId="1" animBg="1"/>
      <p:bldP spid="15" grpId="0"/>
      <p:bldP spid="16" grpId="0" animBg="1"/>
      <p:bldP spid="16" grpId="1"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Arial" panose="020B0604020202020204" pitchFamily="34" charset="0"/>
              <a:cs typeface="Arial" panose="020B0604020202020204" pitchFamily="34" charset="0"/>
            </a:endParaRPr>
          </a:p>
        </p:txBody>
      </p:sp>
      <p:sp>
        <p:nvSpPr>
          <p:cNvPr id="5" name="Text Placeholder 1"/>
          <p:cNvSpPr txBox="1">
            <a:spLocks/>
          </p:cNvSpPr>
          <p:nvPr/>
        </p:nvSpPr>
        <p:spPr>
          <a:xfrm>
            <a:off x="0" y="228600"/>
            <a:ext cx="9144000"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The Good Shepherd – Known Illustration</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4583113" y="1042993"/>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Psalm 23 – “The LORD is my shepherd…”</a:t>
            </a:r>
            <a:endParaRPr lang="en-US" sz="1000" b="1" dirty="0">
              <a:latin typeface="Arial" panose="020B0604020202020204" pitchFamily="34" charset="0"/>
              <a:cs typeface="Arial" panose="020B0604020202020204" pitchFamily="34" charset="0"/>
            </a:endParaRPr>
          </a:p>
        </p:txBody>
      </p:sp>
      <p:cxnSp>
        <p:nvCxnSpPr>
          <p:cNvPr id="10" name="Straight Connector 9"/>
          <p:cNvCxnSpPr/>
          <p:nvPr/>
        </p:nvCxnSpPr>
        <p:spPr>
          <a:xfrm>
            <a:off x="4570767" y="1033463"/>
            <a:ext cx="0" cy="4514483"/>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5038" y="2409092"/>
            <a:ext cx="3780692" cy="287984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23:1–3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The </a:t>
            </a:r>
            <a:r>
              <a:rPr lang="en-US" sz="2000" b="1" u="sng" cap="small" dirty="0">
                <a:solidFill>
                  <a:schemeClr val="bg1"/>
                </a:solidFill>
                <a:latin typeface="Arial" panose="020B0604020202020204" pitchFamily="34" charset="0"/>
                <a:cs typeface="Arial" panose="020B0604020202020204" pitchFamily="34" charset="0"/>
              </a:rPr>
              <a:t>Lord</a:t>
            </a:r>
            <a:r>
              <a:rPr lang="en-US" sz="2000" b="1" u="sng" dirty="0">
                <a:solidFill>
                  <a:schemeClr val="bg1"/>
                </a:solidFill>
                <a:latin typeface="Arial" panose="020B0604020202020204" pitchFamily="34" charset="0"/>
                <a:cs typeface="Arial" panose="020B0604020202020204" pitchFamily="34" charset="0"/>
              </a:rPr>
              <a:t> is my shepherd</a:t>
            </a:r>
            <a:r>
              <a:rPr lang="en-US" sz="2000" b="1" dirty="0">
                <a:solidFill>
                  <a:schemeClr val="bg1"/>
                </a:solidFill>
                <a:latin typeface="Arial" panose="020B0604020202020204" pitchFamily="34" charset="0"/>
                <a:cs typeface="Arial" panose="020B0604020202020204" pitchFamily="34" charset="0"/>
              </a:rPr>
              <a:t>, I shall not want. </a:t>
            </a:r>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He makes me lie down in green pastures; He leads me beside quiet waters. </a:t>
            </a:r>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He restores my soul; He guides me in the paths of righteousness For His name’s sake. …</a:t>
            </a:r>
          </a:p>
        </p:txBody>
      </p:sp>
      <p:sp>
        <p:nvSpPr>
          <p:cNvPr id="11" name="Rectangle 10"/>
          <p:cNvSpPr>
            <a:spLocks noChangeArrowheads="1"/>
          </p:cNvSpPr>
          <p:nvPr/>
        </p:nvSpPr>
        <p:spPr bwMode="auto">
          <a:xfrm>
            <a:off x="4585578" y="1812434"/>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Ps 79:13, 80:1, 95:7; Isa 53:6, </a:t>
            </a:r>
            <a:r>
              <a:rPr lang="en-US" sz="2200" b="1" dirty="0" err="1">
                <a:latin typeface="Arial" panose="020B0604020202020204" pitchFamily="34" charset="0"/>
                <a:cs typeface="Arial" panose="020B0604020202020204" pitchFamily="34" charset="0"/>
              </a:rPr>
              <a:t>Jer</a:t>
            </a:r>
            <a:r>
              <a:rPr lang="en-US" sz="2200" b="1" dirty="0">
                <a:latin typeface="Arial" panose="020B0604020202020204" pitchFamily="34" charset="0"/>
                <a:cs typeface="Arial" panose="020B0604020202020204" pitchFamily="34" charset="0"/>
              </a:rPr>
              <a:t> 23:1-40; </a:t>
            </a:r>
            <a:r>
              <a:rPr lang="en-US" sz="2200" b="1" dirty="0" err="1">
                <a:latin typeface="Arial" panose="020B0604020202020204" pitchFamily="34" charset="0"/>
                <a:cs typeface="Arial" panose="020B0604020202020204" pitchFamily="34" charset="0"/>
              </a:rPr>
              <a:t>Zech</a:t>
            </a:r>
            <a:r>
              <a:rPr lang="en-US" sz="2200" b="1" dirty="0">
                <a:latin typeface="Arial" panose="020B0604020202020204" pitchFamily="34" charset="0"/>
                <a:cs typeface="Arial" panose="020B0604020202020204" pitchFamily="34" charset="0"/>
              </a:rPr>
              <a:t> 11:1-17; </a:t>
            </a:r>
            <a:r>
              <a:rPr lang="en-US" sz="2200" b="1" dirty="0" err="1">
                <a:latin typeface="Arial" panose="020B0604020202020204" pitchFamily="34" charset="0"/>
                <a:cs typeface="Arial" panose="020B0604020202020204" pitchFamily="34" charset="0"/>
              </a:rPr>
              <a:t>Ezek</a:t>
            </a:r>
            <a:r>
              <a:rPr lang="en-US" sz="2200" b="1" dirty="0">
                <a:latin typeface="Arial" panose="020B0604020202020204" pitchFamily="34" charset="0"/>
                <a:cs typeface="Arial" panose="020B0604020202020204" pitchFamily="34" charset="0"/>
              </a:rPr>
              <a:t> 34; Luke 15:1-7</a:t>
            </a:r>
            <a:endParaRPr lang="en-US" sz="1000" b="1" dirty="0">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4566477" y="2920203"/>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Backdrop: Ezekiel 34 – LORD rebukes the shepherds of Israel for failing to look after the flock</a:t>
            </a:r>
            <a:endParaRPr lang="en-US" dirty="0"/>
          </a:p>
        </p:txBody>
      </p:sp>
      <p:sp>
        <p:nvSpPr>
          <p:cNvPr id="22" name="Rectangle 21"/>
          <p:cNvSpPr/>
          <p:nvPr/>
        </p:nvSpPr>
        <p:spPr>
          <a:xfrm>
            <a:off x="395044" y="1393433"/>
            <a:ext cx="3780691" cy="321832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Ezekiel 34:23–24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“Then I will set over them one shepherd, My servant David, and he will feed them; he will feed them himself and be their shepherd. </a:t>
            </a:r>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“And I, the </a:t>
            </a:r>
            <a:r>
              <a:rPr lang="en-US" sz="2000" b="1" cap="small" dirty="0">
                <a:solidFill>
                  <a:schemeClr val="bg1"/>
                </a:solidFill>
                <a:latin typeface="Arial" panose="020B0604020202020204" pitchFamily="34" charset="0"/>
                <a:cs typeface="Arial" panose="020B0604020202020204" pitchFamily="34" charset="0"/>
              </a:rPr>
              <a:t>Lord</a:t>
            </a:r>
            <a:r>
              <a:rPr lang="en-US" sz="2000" b="1" dirty="0">
                <a:solidFill>
                  <a:schemeClr val="bg1"/>
                </a:solidFill>
                <a:latin typeface="Arial" panose="020B0604020202020204" pitchFamily="34" charset="0"/>
                <a:cs typeface="Arial" panose="020B0604020202020204" pitchFamily="34" charset="0"/>
              </a:rPr>
              <a:t>, will be their God, and My servant David will be prince among them; I the </a:t>
            </a:r>
            <a:r>
              <a:rPr lang="en-US" sz="2000" b="1" cap="small" dirty="0">
                <a:solidFill>
                  <a:schemeClr val="bg1"/>
                </a:solidFill>
                <a:latin typeface="Arial" panose="020B0604020202020204" pitchFamily="34" charset="0"/>
                <a:cs typeface="Arial" panose="020B0604020202020204" pitchFamily="34" charset="0"/>
              </a:rPr>
              <a:t>Lord</a:t>
            </a:r>
            <a:r>
              <a:rPr lang="en-US" sz="2000" b="1" dirty="0">
                <a:solidFill>
                  <a:schemeClr val="bg1"/>
                </a:solidFill>
                <a:latin typeface="Arial" panose="020B0604020202020204" pitchFamily="34" charset="0"/>
                <a:cs typeface="Arial" panose="020B0604020202020204" pitchFamily="34" charset="0"/>
              </a:rPr>
              <a:t> have spoken. </a:t>
            </a:r>
          </a:p>
        </p:txBody>
      </p:sp>
      <p:sp>
        <p:nvSpPr>
          <p:cNvPr id="18" name="Rectangle 17"/>
          <p:cNvSpPr/>
          <p:nvPr/>
        </p:nvSpPr>
        <p:spPr>
          <a:xfrm>
            <a:off x="395042" y="2434427"/>
            <a:ext cx="3780692" cy="19891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79:13 (NASB95) </a:t>
            </a:r>
          </a:p>
          <a:p>
            <a:r>
              <a:rPr lang="en-US" sz="2000" b="1" baseline="30000" dirty="0">
                <a:solidFill>
                  <a:schemeClr val="bg1"/>
                </a:solidFill>
                <a:latin typeface="Arial" panose="020B0604020202020204" pitchFamily="34" charset="0"/>
                <a:cs typeface="Arial" panose="020B0604020202020204" pitchFamily="34" charset="0"/>
              </a:rPr>
              <a:t>13</a:t>
            </a:r>
            <a:r>
              <a:rPr lang="en-US" sz="2000" b="1" dirty="0">
                <a:solidFill>
                  <a:schemeClr val="bg1"/>
                </a:solidFill>
                <a:latin typeface="Arial" panose="020B0604020202020204" pitchFamily="34" charset="0"/>
                <a:cs typeface="Arial" panose="020B0604020202020204" pitchFamily="34" charset="0"/>
              </a:rPr>
              <a:t> So we Your people and the sheep of Your pasture Will give thanks to You forever; To all generations we will tell of Your praise. </a:t>
            </a:r>
          </a:p>
        </p:txBody>
      </p:sp>
      <p:sp>
        <p:nvSpPr>
          <p:cNvPr id="23" name="Rectangle 22"/>
          <p:cNvSpPr/>
          <p:nvPr/>
        </p:nvSpPr>
        <p:spPr>
          <a:xfrm>
            <a:off x="375937" y="2434427"/>
            <a:ext cx="3780692" cy="19891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95:7 (NASB95) </a:t>
            </a:r>
          </a:p>
          <a:p>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For He is our God, And we are the people of His pasture and the sheep of His hand. Today, if you would hear His voice, </a:t>
            </a:r>
          </a:p>
        </p:txBody>
      </p:sp>
      <p:sp>
        <p:nvSpPr>
          <p:cNvPr id="24" name="Rectangle 23"/>
          <p:cNvSpPr/>
          <p:nvPr/>
        </p:nvSpPr>
        <p:spPr>
          <a:xfrm>
            <a:off x="382693" y="2273658"/>
            <a:ext cx="3780692" cy="231068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Isaiah 53:6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All of us like sheep have gone astray, Each of us has turned to his own way; But the </a:t>
            </a:r>
            <a:r>
              <a:rPr lang="en-US" sz="2000" b="1" cap="small" dirty="0">
                <a:solidFill>
                  <a:schemeClr val="bg1"/>
                </a:solidFill>
                <a:latin typeface="Arial" panose="020B0604020202020204" pitchFamily="34" charset="0"/>
                <a:cs typeface="Arial" panose="020B0604020202020204" pitchFamily="34" charset="0"/>
              </a:rPr>
              <a:t>Lord</a:t>
            </a:r>
            <a:r>
              <a:rPr lang="en-US" sz="2000" b="1" dirty="0">
                <a:solidFill>
                  <a:schemeClr val="bg1"/>
                </a:solidFill>
                <a:latin typeface="Arial" panose="020B0604020202020204" pitchFamily="34" charset="0"/>
                <a:cs typeface="Arial" panose="020B0604020202020204" pitchFamily="34" charset="0"/>
              </a:rPr>
              <a:t> has caused the iniquity of us all To fall on Him. </a:t>
            </a:r>
          </a:p>
        </p:txBody>
      </p:sp>
      <p:sp>
        <p:nvSpPr>
          <p:cNvPr id="21" name="Rectangle 20"/>
          <p:cNvSpPr/>
          <p:nvPr/>
        </p:nvSpPr>
        <p:spPr>
          <a:xfrm>
            <a:off x="-6755" y="1042993"/>
            <a:ext cx="4592333" cy="581500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Ezekiel 34:2–4 (NASB95) </a:t>
            </a:r>
          </a:p>
          <a:p>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“Son of man, prophesy against the shepherds of Israel. Prophesy and say to those shepherds, ‘Thus says the Lord </a:t>
            </a:r>
            <a:r>
              <a:rPr lang="en-US" sz="2000" b="1" cap="small" dirty="0">
                <a:solidFill>
                  <a:schemeClr val="bg1"/>
                </a:solidFill>
                <a:latin typeface="Arial" panose="020B0604020202020204" pitchFamily="34" charset="0"/>
                <a:cs typeface="Arial" panose="020B0604020202020204" pitchFamily="34" charset="0"/>
              </a:rPr>
              <a:t>God</a:t>
            </a:r>
            <a:r>
              <a:rPr lang="en-US" sz="2000" b="1" dirty="0">
                <a:solidFill>
                  <a:schemeClr val="bg1"/>
                </a:solidFill>
                <a:latin typeface="Arial" panose="020B0604020202020204" pitchFamily="34" charset="0"/>
                <a:cs typeface="Arial" panose="020B0604020202020204" pitchFamily="34" charset="0"/>
              </a:rPr>
              <a:t>, “Woe, shepherds of Israel who have been feeding themselves! Should not the shepherds feed the flock? </a:t>
            </a:r>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“You eat the fat and clothe yourselves with the wool, you slaughter the fat </a:t>
            </a:r>
            <a:r>
              <a:rPr lang="en-US" sz="2000" b="1" i="1" dirty="0">
                <a:solidFill>
                  <a:schemeClr val="bg1"/>
                </a:solidFill>
                <a:latin typeface="Arial" panose="020B0604020202020204" pitchFamily="34" charset="0"/>
                <a:cs typeface="Arial" panose="020B0604020202020204" pitchFamily="34" charset="0"/>
              </a:rPr>
              <a:t>sheep</a:t>
            </a:r>
            <a:r>
              <a:rPr lang="en-US" sz="2000" b="1" dirty="0">
                <a:solidFill>
                  <a:schemeClr val="bg1"/>
                </a:solidFill>
                <a:latin typeface="Arial" panose="020B0604020202020204" pitchFamily="34" charset="0"/>
                <a:cs typeface="Arial" panose="020B0604020202020204" pitchFamily="34" charset="0"/>
              </a:rPr>
              <a:t> without feeding the flock. </a:t>
            </a:r>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“Those who are sickly you have not strengthened, the diseased you have not healed, the broken you have not bound up, the scattered you have not brought back, nor have you sought for the lost; but with force and with severity you have dominated them.</a:t>
            </a:r>
            <a:r>
              <a:rPr lang="en-US" sz="2000" b="1" u="sng"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056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xit" presetSubtype="0" fill="hold" grpId="1"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11" grpId="0"/>
      <p:bldP spid="20" grpId="0"/>
      <p:bldP spid="22" grpId="0" animBg="1"/>
      <p:bldP spid="18" grpId="0" animBg="1"/>
      <p:bldP spid="18" grpId="1" animBg="1"/>
      <p:bldP spid="23" grpId="0" animBg="1"/>
      <p:bldP spid="23" grpId="1" animBg="1"/>
      <p:bldP spid="24" grpId="0" animBg="1"/>
      <p:bldP spid="24"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5831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696" y="87922"/>
            <a:ext cx="7209692" cy="5407269"/>
          </a:xfrm>
          <a:prstGeom prst="rect">
            <a:avLst/>
          </a:prstGeom>
        </p:spPr>
      </p:pic>
      <p:sp>
        <p:nvSpPr>
          <p:cNvPr id="8" name="Rectangle 7"/>
          <p:cNvSpPr/>
          <p:nvPr/>
        </p:nvSpPr>
        <p:spPr>
          <a:xfrm>
            <a:off x="7328389" y="5086283"/>
            <a:ext cx="1815612" cy="461665"/>
          </a:xfrm>
          <a:prstGeom prst="rect">
            <a:avLst/>
          </a:prstGeom>
        </p:spPr>
        <p:txBody>
          <a:bodyPr wrap="square">
            <a:spAutoFit/>
          </a:bodyPr>
          <a:lstStyle/>
          <a:p>
            <a:r>
              <a:rPr lang="en-US" sz="800" dirty="0"/>
              <a:t>https://ferrelljenkins.wordpress.com/2013/12/10/scenes-around-tell-%e1%b8%a5esban-heshbon/</a:t>
            </a:r>
          </a:p>
        </p:txBody>
      </p:sp>
      <p:sp>
        <p:nvSpPr>
          <p:cNvPr id="9" name="Rectangle 8"/>
          <p:cNvSpPr/>
          <p:nvPr/>
        </p:nvSpPr>
        <p:spPr>
          <a:xfrm>
            <a:off x="7328388" y="107576"/>
            <a:ext cx="1815613" cy="403187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“The photo below was made from the top of Tell </a:t>
            </a:r>
            <a:r>
              <a:rPr lang="en-US" sz="1600" b="1" dirty="0" err="1">
                <a:latin typeface="Arial" panose="020B0604020202020204" pitchFamily="34" charset="0"/>
                <a:cs typeface="Arial" panose="020B0604020202020204" pitchFamily="34" charset="0"/>
              </a:rPr>
              <a:t>Ḥesbân</a:t>
            </a:r>
            <a:r>
              <a:rPr lang="en-US" sz="1600" b="1" dirty="0">
                <a:latin typeface="Arial" panose="020B0604020202020204" pitchFamily="34" charset="0"/>
                <a:cs typeface="Arial" panose="020B0604020202020204" pitchFamily="34" charset="0"/>
              </a:rPr>
              <a:t> in Transjordan. It provides us a view of the general area of Moab during the period of the United Kingdom of Israel, and the Divided Kingdoms of Israel and Judah.”</a:t>
            </a:r>
          </a:p>
        </p:txBody>
      </p:sp>
    </p:spTree>
    <p:extLst>
      <p:ext uri="{BB962C8B-B14F-4D97-AF65-F5344CB8AC3E}">
        <p14:creationId xmlns:p14="http://schemas.microsoft.com/office/powerpoint/2010/main" val="114069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5547946"/>
            <a:ext cx="9149847" cy="131005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92" y="0"/>
            <a:ext cx="4579559"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 (NASB95) </a:t>
            </a:r>
          </a:p>
          <a:p>
            <a:pPr>
              <a:lnSpc>
                <a:spcPct val="150000"/>
              </a:lnSpc>
            </a:pPr>
            <a:r>
              <a:rPr lang="en-US" sz="2200" b="1" baseline="30000" dirty="0">
                <a:latin typeface="Arial" pitchFamily="34" charset="0"/>
                <a:cs typeface="Arial" pitchFamily="34" charset="0"/>
              </a:rPr>
              <a:t>1</a:t>
            </a:r>
            <a:r>
              <a:rPr lang="en-US" sz="2200" b="1" dirty="0">
                <a:latin typeface="Arial" pitchFamily="34" charset="0"/>
                <a:cs typeface="Arial" pitchFamily="34" charset="0"/>
              </a:rPr>
              <a:t> “Truly, truly, I say to you, he who does not enter by the door into the fold of the sheep, but climbs up some other way, he is a thief and a robber. </a:t>
            </a:r>
          </a:p>
        </p:txBody>
      </p:sp>
      <p:sp>
        <p:nvSpPr>
          <p:cNvPr id="10" name="Rectangle 9"/>
          <p:cNvSpPr>
            <a:spLocks noChangeArrowheads="1"/>
          </p:cNvSpPr>
          <p:nvPr/>
        </p:nvSpPr>
        <p:spPr bwMode="auto">
          <a:xfrm>
            <a:off x="4570767" y="-42532"/>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Truly, truly </a:t>
            </a:r>
            <a:r>
              <a:rPr lang="en-US" sz="2200" b="1" dirty="0">
                <a:latin typeface="Arial" panose="020B0604020202020204" pitchFamily="34" charset="0"/>
                <a:cs typeface="Arial" panose="020B0604020202020204" pitchFamily="34" charset="0"/>
              </a:rPr>
              <a:t>– I tell you the truth!</a:t>
            </a:r>
            <a:endParaRPr lang="en-US" sz="1000" b="1" i="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70766" y="686580"/>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Allegory is an extended metaphor (the truth is implied by the illustration but not specifically identified)</a:t>
            </a:r>
            <a:endParaRPr lang="en-US" dirty="0"/>
          </a:p>
        </p:txBody>
      </p:sp>
      <p:sp>
        <p:nvSpPr>
          <p:cNvPr id="14" name="Rectangle 13"/>
          <p:cNvSpPr>
            <a:spLocks noChangeArrowheads="1"/>
          </p:cNvSpPr>
          <p:nvPr/>
        </p:nvSpPr>
        <p:spPr bwMode="auto">
          <a:xfrm>
            <a:off x="4570767" y="2149913"/>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Ch. 9 example – Pharisees cast out the blind man</a:t>
            </a:r>
            <a:endParaRPr lang="en-US" dirty="0"/>
          </a:p>
        </p:txBody>
      </p:sp>
      <p:sp>
        <p:nvSpPr>
          <p:cNvPr id="15" name="Rectangle 14"/>
          <p:cNvSpPr/>
          <p:nvPr/>
        </p:nvSpPr>
        <p:spPr>
          <a:xfrm>
            <a:off x="395038" y="3393081"/>
            <a:ext cx="3780692" cy="164546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9:34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They answered him, “</a:t>
            </a:r>
            <a:r>
              <a:rPr lang="en-US" sz="2000" b="1" u="sng" dirty="0">
                <a:solidFill>
                  <a:schemeClr val="bg1"/>
                </a:solidFill>
                <a:latin typeface="Arial" panose="020B0604020202020204" pitchFamily="34" charset="0"/>
                <a:cs typeface="Arial" panose="020B0604020202020204" pitchFamily="34" charset="0"/>
              </a:rPr>
              <a:t>You were born entirely in sins</a:t>
            </a:r>
            <a:r>
              <a:rPr lang="en-US" sz="2000" b="1" dirty="0">
                <a:solidFill>
                  <a:schemeClr val="bg1"/>
                </a:solidFill>
                <a:latin typeface="Arial" panose="020B0604020202020204" pitchFamily="34" charset="0"/>
                <a:cs typeface="Arial" panose="020B0604020202020204" pitchFamily="34" charset="0"/>
              </a:rPr>
              <a:t>, and are you teaching us?” So </a:t>
            </a:r>
            <a:r>
              <a:rPr lang="en-US" sz="2000" b="1" u="sng" dirty="0">
                <a:solidFill>
                  <a:schemeClr val="bg1"/>
                </a:solidFill>
                <a:latin typeface="Arial" panose="020B0604020202020204" pitchFamily="34" charset="0"/>
                <a:cs typeface="Arial" panose="020B0604020202020204" pitchFamily="34" charset="0"/>
              </a:rPr>
              <a:t>they put him out</a:t>
            </a:r>
            <a:r>
              <a:rPr lang="en-US" sz="2000" b="1" dirty="0">
                <a:solidFill>
                  <a:schemeClr val="bg1"/>
                </a:solidFill>
                <a:latin typeface="Arial" panose="020B0604020202020204" pitchFamily="34" charset="0"/>
                <a:cs typeface="Arial" panose="020B0604020202020204" pitchFamily="34" charset="0"/>
              </a:rPr>
              <a:t>. </a:t>
            </a:r>
          </a:p>
        </p:txBody>
      </p:sp>
      <p:sp>
        <p:nvSpPr>
          <p:cNvPr id="16" name="Rectangle 15"/>
          <p:cNvSpPr>
            <a:spLocks noChangeArrowheads="1"/>
          </p:cNvSpPr>
          <p:nvPr/>
        </p:nvSpPr>
        <p:spPr bwMode="auto">
          <a:xfrm>
            <a:off x="4592983" y="2919354"/>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Ch. 9 example – Jesus found the man and introduced him to the true fold</a:t>
            </a:r>
            <a:endParaRPr lang="en-US" dirty="0"/>
          </a:p>
        </p:txBody>
      </p:sp>
      <p:sp>
        <p:nvSpPr>
          <p:cNvPr id="17" name="Rectangle 16"/>
          <p:cNvSpPr/>
          <p:nvPr/>
        </p:nvSpPr>
        <p:spPr>
          <a:xfrm>
            <a:off x="395038" y="3239616"/>
            <a:ext cx="3780692" cy="323807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9:35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Jesus heard that they had put him out, and finding him</a:t>
            </a:r>
            <a:r>
              <a:rPr lang="en-US" sz="2000" b="1" dirty="0">
                <a:solidFill>
                  <a:schemeClr val="bg1"/>
                </a:solidFill>
                <a:latin typeface="Arial" panose="020B0604020202020204" pitchFamily="34" charset="0"/>
                <a:cs typeface="Arial" panose="020B0604020202020204" pitchFamily="34" charset="0"/>
              </a:rPr>
              <a:t>, He said, “Do you believe in the Son of Man?” </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John 9:38 (NASB95) </a:t>
            </a:r>
          </a:p>
          <a:p>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And he said, “</a:t>
            </a:r>
            <a:r>
              <a:rPr lang="en-US" sz="2000" b="1" u="sng" dirty="0">
                <a:solidFill>
                  <a:schemeClr val="bg1"/>
                </a:solidFill>
                <a:latin typeface="Arial" panose="020B0604020202020204" pitchFamily="34" charset="0"/>
                <a:cs typeface="Arial" panose="020B0604020202020204" pitchFamily="34" charset="0"/>
              </a:rPr>
              <a:t>Lord, I believe.</a:t>
            </a:r>
            <a:r>
              <a:rPr lang="en-US" sz="2000" b="1" dirty="0">
                <a:solidFill>
                  <a:schemeClr val="bg1"/>
                </a:solidFill>
                <a:latin typeface="Arial" panose="020B0604020202020204" pitchFamily="34" charset="0"/>
                <a:cs typeface="Arial" panose="020B0604020202020204" pitchFamily="34" charset="0"/>
              </a:rPr>
              <a:t>” And he worshiped Him. </a:t>
            </a:r>
          </a:p>
        </p:txBody>
      </p:sp>
      <p:sp>
        <p:nvSpPr>
          <p:cNvPr id="20" name="Rectangle 19"/>
          <p:cNvSpPr>
            <a:spLocks noChangeArrowheads="1"/>
          </p:cNvSpPr>
          <p:nvPr/>
        </p:nvSpPr>
        <p:spPr bwMode="auto">
          <a:xfrm>
            <a:off x="4578173" y="4033677"/>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REAL shepherd enters by the gate! Sharp distinction between the loving shepherd and a thief and a robber</a:t>
            </a:r>
            <a:endParaRPr lang="en-US" dirty="0"/>
          </a:p>
        </p:txBody>
      </p:sp>
      <p:sp>
        <p:nvSpPr>
          <p:cNvPr id="21" name="Rectangle 20"/>
          <p:cNvSpPr/>
          <p:nvPr/>
        </p:nvSpPr>
        <p:spPr>
          <a:xfrm>
            <a:off x="402443" y="3239616"/>
            <a:ext cx="3780692" cy="203190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9:3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Jesus answered, “</a:t>
            </a:r>
            <a:r>
              <a:rPr lang="en-US" sz="2000" b="1" i="1" u="sng" dirty="0">
                <a:solidFill>
                  <a:schemeClr val="bg1"/>
                </a:solidFill>
                <a:latin typeface="Arial" panose="020B0604020202020204" pitchFamily="34" charset="0"/>
                <a:cs typeface="Arial" panose="020B0604020202020204" pitchFamily="34" charset="0"/>
              </a:rPr>
              <a:t>It was</a:t>
            </a:r>
            <a:r>
              <a:rPr lang="en-US" sz="2000" b="1" u="sng" dirty="0">
                <a:solidFill>
                  <a:schemeClr val="bg1"/>
                </a:solidFill>
                <a:latin typeface="Arial" panose="020B0604020202020204" pitchFamily="34" charset="0"/>
                <a:cs typeface="Arial" panose="020B0604020202020204" pitchFamily="34" charset="0"/>
              </a:rPr>
              <a:t> neither </a:t>
            </a:r>
            <a:r>
              <a:rPr lang="en-US" sz="2000" b="1" i="1" u="sng" dirty="0">
                <a:solidFill>
                  <a:schemeClr val="bg1"/>
                </a:solidFill>
                <a:latin typeface="Arial" panose="020B0604020202020204" pitchFamily="34" charset="0"/>
                <a:cs typeface="Arial" panose="020B0604020202020204" pitchFamily="34" charset="0"/>
              </a:rPr>
              <a:t>that</a:t>
            </a:r>
            <a:r>
              <a:rPr lang="en-US" sz="2000" b="1" u="sng" dirty="0">
                <a:solidFill>
                  <a:schemeClr val="bg1"/>
                </a:solidFill>
                <a:latin typeface="Arial" panose="020B0604020202020204" pitchFamily="34" charset="0"/>
                <a:cs typeface="Arial" panose="020B0604020202020204" pitchFamily="34" charset="0"/>
              </a:rPr>
              <a:t> this man sinned, nor his parents</a:t>
            </a:r>
            <a:r>
              <a:rPr lang="en-US" sz="2000" b="1" dirty="0">
                <a:solidFill>
                  <a:schemeClr val="bg1"/>
                </a:solidFill>
                <a:latin typeface="Arial" panose="020B0604020202020204" pitchFamily="34" charset="0"/>
                <a:cs typeface="Arial" panose="020B0604020202020204" pitchFamily="34" charset="0"/>
              </a:rPr>
              <a:t>; but </a:t>
            </a:r>
            <a:r>
              <a:rPr lang="en-US" sz="2000" b="1" i="1" dirty="0">
                <a:solidFill>
                  <a:schemeClr val="bg1"/>
                </a:solidFill>
                <a:latin typeface="Arial" panose="020B0604020202020204" pitchFamily="34" charset="0"/>
                <a:cs typeface="Arial" panose="020B0604020202020204" pitchFamily="34" charset="0"/>
              </a:rPr>
              <a:t>it was</a:t>
            </a:r>
            <a:r>
              <a:rPr lang="en-US" sz="2000" b="1" dirty="0">
                <a:solidFill>
                  <a:schemeClr val="bg1"/>
                </a:solidFill>
                <a:latin typeface="Arial" panose="020B0604020202020204" pitchFamily="34" charset="0"/>
                <a:cs typeface="Arial" panose="020B0604020202020204" pitchFamily="34" charset="0"/>
              </a:rPr>
              <a:t> so that the works of God might be displayed in him. </a:t>
            </a:r>
          </a:p>
        </p:txBody>
      </p:sp>
      <p:cxnSp>
        <p:nvCxnSpPr>
          <p:cNvPr id="23" name="Straight Connector 22"/>
          <p:cNvCxnSpPr>
            <a:stCxn id="7" idx="2"/>
            <a:endCxn id="22" idx="2"/>
          </p:cNvCxnSpPr>
          <p:nvPr/>
        </p:nvCxnSpPr>
        <p:spPr>
          <a:xfrm>
            <a:off x="4572000" y="5547946"/>
            <a:ext cx="2924" cy="1310054"/>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rrowheads="1"/>
          </p:cNvSpPr>
          <p:nvPr/>
        </p:nvSpPr>
        <p:spPr bwMode="auto">
          <a:xfrm>
            <a:off x="4581400" y="5470697"/>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some other way </a:t>
            </a:r>
            <a:r>
              <a:rPr lang="en-US" sz="2200" b="1" dirty="0">
                <a:latin typeface="Arial" panose="020B0604020202020204" pitchFamily="34" charset="0"/>
                <a:cs typeface="Arial" panose="020B0604020202020204" pitchFamily="34" charset="0"/>
              </a:rPr>
              <a:t>– Jesus has stressed his origin compared to his </a:t>
            </a:r>
            <a:r>
              <a:rPr lang="en-US" sz="2200" b="1" dirty="0" err="1">
                <a:latin typeface="Arial" panose="020B0604020202020204" pitchFamily="34" charset="0"/>
                <a:cs typeface="Arial" panose="020B0604020202020204" pitchFamily="34" charset="0"/>
              </a:rPr>
              <a:t>opposers</a:t>
            </a:r>
            <a:endParaRPr lang="en-US" i="1" dirty="0"/>
          </a:p>
        </p:txBody>
      </p:sp>
      <p:sp>
        <p:nvSpPr>
          <p:cNvPr id="31" name="Rectangle 30"/>
          <p:cNvSpPr/>
          <p:nvPr/>
        </p:nvSpPr>
        <p:spPr>
          <a:xfrm>
            <a:off x="409848" y="3251007"/>
            <a:ext cx="3780692" cy="187487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8:23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And He was saying to them, “You are from below, I am from above; you are of this world, I am not of this world. </a:t>
            </a:r>
          </a:p>
        </p:txBody>
      </p:sp>
      <p:sp>
        <p:nvSpPr>
          <p:cNvPr id="32" name="Rectangle 31"/>
          <p:cNvSpPr/>
          <p:nvPr/>
        </p:nvSpPr>
        <p:spPr>
          <a:xfrm>
            <a:off x="408616" y="3251007"/>
            <a:ext cx="3780692" cy="265735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8:42 (NASB95) </a:t>
            </a:r>
          </a:p>
          <a:p>
            <a:r>
              <a:rPr lang="en-US" sz="2000" b="1" baseline="30000" dirty="0">
                <a:solidFill>
                  <a:schemeClr val="bg1"/>
                </a:solidFill>
                <a:latin typeface="Arial" panose="020B0604020202020204" pitchFamily="34" charset="0"/>
                <a:cs typeface="Arial" panose="020B0604020202020204" pitchFamily="34" charset="0"/>
              </a:rPr>
              <a:t>42</a:t>
            </a:r>
            <a:r>
              <a:rPr lang="en-US" sz="2000" b="1" dirty="0">
                <a:solidFill>
                  <a:schemeClr val="bg1"/>
                </a:solidFill>
                <a:latin typeface="Arial" panose="020B0604020202020204" pitchFamily="34" charset="0"/>
                <a:cs typeface="Arial" panose="020B0604020202020204" pitchFamily="34" charset="0"/>
              </a:rPr>
              <a:t> Jesus said to them, “If God were your Father, you would love Me, for I proceeded forth and have come from God, for I have not even come on My own initiative, but He sent Me. </a:t>
            </a:r>
          </a:p>
        </p:txBody>
      </p:sp>
      <p:sp>
        <p:nvSpPr>
          <p:cNvPr id="33" name="Rectangle 32"/>
          <p:cNvSpPr/>
          <p:nvPr/>
        </p:nvSpPr>
        <p:spPr>
          <a:xfrm>
            <a:off x="405367" y="3254982"/>
            <a:ext cx="3780692" cy="10886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8:44 (NASB95) </a:t>
            </a:r>
          </a:p>
          <a:p>
            <a:r>
              <a:rPr lang="en-US" sz="2000" b="1" baseline="30000" dirty="0">
                <a:solidFill>
                  <a:schemeClr val="bg1"/>
                </a:solidFill>
                <a:latin typeface="Arial" panose="020B0604020202020204" pitchFamily="34" charset="0"/>
                <a:cs typeface="Arial" panose="020B0604020202020204" pitchFamily="34" charset="0"/>
              </a:rPr>
              <a:t>44</a:t>
            </a:r>
            <a:r>
              <a:rPr lang="en-US" sz="2000" b="1" dirty="0">
                <a:solidFill>
                  <a:schemeClr val="bg1"/>
                </a:solidFill>
                <a:latin typeface="Arial" panose="020B0604020202020204" pitchFamily="34" charset="0"/>
                <a:cs typeface="Arial" panose="020B0604020202020204" pitchFamily="34" charset="0"/>
              </a:rPr>
              <a:t> “You are of </a:t>
            </a:r>
            <a:r>
              <a:rPr lang="en-US" sz="2000" b="1" i="1" dirty="0">
                <a:solidFill>
                  <a:schemeClr val="bg1"/>
                </a:solidFill>
                <a:latin typeface="Arial" panose="020B0604020202020204" pitchFamily="34" charset="0"/>
                <a:cs typeface="Arial" panose="020B0604020202020204" pitchFamily="34" charset="0"/>
              </a:rPr>
              <a:t>your</a:t>
            </a:r>
            <a:r>
              <a:rPr lang="en-US" sz="2000" b="1" dirty="0">
                <a:solidFill>
                  <a:schemeClr val="bg1"/>
                </a:solidFill>
                <a:latin typeface="Arial" panose="020B0604020202020204" pitchFamily="34" charset="0"/>
                <a:cs typeface="Arial" panose="020B0604020202020204" pitchFamily="34" charset="0"/>
              </a:rPr>
              <a:t> father the devil, …</a:t>
            </a:r>
          </a:p>
        </p:txBody>
      </p:sp>
      <p:sp>
        <p:nvSpPr>
          <p:cNvPr id="35" name="Rectangle 34"/>
          <p:cNvSpPr/>
          <p:nvPr/>
        </p:nvSpPr>
        <p:spPr>
          <a:xfrm>
            <a:off x="402443" y="3254982"/>
            <a:ext cx="3780692" cy="10886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10:30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“I and the Father are one.” </a:t>
            </a:r>
          </a:p>
        </p:txBody>
      </p:sp>
      <p:sp>
        <p:nvSpPr>
          <p:cNvPr id="36" name="Rectangle 35"/>
          <p:cNvSpPr/>
          <p:nvPr/>
        </p:nvSpPr>
        <p:spPr>
          <a:xfrm>
            <a:off x="401514" y="3026535"/>
            <a:ext cx="3780692" cy="377471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10:32–33 (NASB95) </a:t>
            </a:r>
          </a:p>
          <a:p>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Jesus answered them, “I showed you many good works from the Father</a:t>
            </a:r>
            <a:r>
              <a:rPr lang="en-US" sz="2000" b="1" dirty="0">
                <a:solidFill>
                  <a:schemeClr val="bg1"/>
                </a:solidFill>
                <a:latin typeface="Arial" panose="020B0604020202020204" pitchFamily="34" charset="0"/>
                <a:cs typeface="Arial" panose="020B0604020202020204" pitchFamily="34" charset="0"/>
              </a:rPr>
              <a:t>; for which of them are you stoning Me?” </a:t>
            </a:r>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The Jews answered Him, “For a good work we do not stone You, but for blasphemy; and because </a:t>
            </a:r>
            <a:r>
              <a:rPr lang="en-US" sz="2000" b="1" u="sng" dirty="0">
                <a:solidFill>
                  <a:schemeClr val="bg1"/>
                </a:solidFill>
                <a:latin typeface="Arial" panose="020B0604020202020204" pitchFamily="34" charset="0"/>
                <a:cs typeface="Arial" panose="020B0604020202020204" pitchFamily="34" charset="0"/>
              </a:rPr>
              <a:t>You, being a man, make Yourself out </a:t>
            </a:r>
            <a:r>
              <a:rPr lang="en-US" sz="2000" b="1" i="1" u="sng" dirty="0">
                <a:solidFill>
                  <a:schemeClr val="bg1"/>
                </a:solidFill>
                <a:latin typeface="Arial" panose="020B0604020202020204" pitchFamily="34" charset="0"/>
                <a:cs typeface="Arial" panose="020B0604020202020204" pitchFamily="34" charset="0"/>
              </a:rPr>
              <a:t>to be</a:t>
            </a:r>
            <a:r>
              <a:rPr lang="en-US" sz="2000" b="1" u="sng" dirty="0">
                <a:solidFill>
                  <a:schemeClr val="bg1"/>
                </a:solidFill>
                <a:latin typeface="Arial" panose="020B0604020202020204" pitchFamily="34" charset="0"/>
                <a:cs typeface="Arial" panose="020B0604020202020204" pitchFamily="34" charset="0"/>
              </a:rPr>
              <a:t> God</a:t>
            </a:r>
            <a:r>
              <a:rPr lang="en-US" sz="2000" b="1" dirty="0">
                <a:solidFill>
                  <a:schemeClr val="bg1"/>
                </a:solidFill>
                <a:latin typeface="Arial" panose="020B0604020202020204" pitchFamily="34" charset="0"/>
                <a:cs typeface="Arial" panose="020B0604020202020204" pitchFamily="34" charset="0"/>
              </a:rPr>
              <a:t>.”</a:t>
            </a:r>
          </a:p>
        </p:txBody>
      </p:sp>
      <p:sp>
        <p:nvSpPr>
          <p:cNvPr id="37" name="Rectangle 36"/>
          <p:cNvSpPr/>
          <p:nvPr/>
        </p:nvSpPr>
        <p:spPr>
          <a:xfrm>
            <a:off x="397034" y="3217059"/>
            <a:ext cx="3780692" cy="191510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10:36 (NASB95) </a:t>
            </a:r>
          </a:p>
          <a:p>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do you say of Him, </a:t>
            </a:r>
            <a:r>
              <a:rPr lang="en-US" sz="2000" b="1" u="sng" dirty="0">
                <a:solidFill>
                  <a:schemeClr val="bg1"/>
                </a:solidFill>
                <a:latin typeface="Arial" panose="020B0604020202020204" pitchFamily="34" charset="0"/>
                <a:cs typeface="Arial" panose="020B0604020202020204" pitchFamily="34" charset="0"/>
              </a:rPr>
              <a:t>whom the Father sanctified and sent into the world</a:t>
            </a:r>
            <a:r>
              <a:rPr lang="en-US" sz="2000" b="1" dirty="0">
                <a:solidFill>
                  <a:schemeClr val="bg1"/>
                </a:solidFill>
                <a:latin typeface="Arial" panose="020B0604020202020204" pitchFamily="34" charset="0"/>
                <a:cs typeface="Arial" panose="020B0604020202020204" pitchFamily="34" charset="0"/>
              </a:rPr>
              <a:t>, ‘You are blaspheming,’ </a:t>
            </a:r>
            <a:r>
              <a:rPr lang="en-US" sz="2000" b="1" u="sng" dirty="0">
                <a:solidFill>
                  <a:schemeClr val="bg1"/>
                </a:solidFill>
                <a:latin typeface="Arial" panose="020B0604020202020204" pitchFamily="34" charset="0"/>
                <a:cs typeface="Arial" panose="020B0604020202020204" pitchFamily="34" charset="0"/>
              </a:rPr>
              <a:t>because I said, ‘I am the Son of God’</a:t>
            </a:r>
            <a:r>
              <a:rPr lang="en-US" sz="2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xit" presetSubtype="0" fill="hold" grpId="1"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grpId="1"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36"/>
                                        </p:tgtEl>
                                      </p:cBhvr>
                                    </p:animEffect>
                                    <p:set>
                                      <p:cBhvr>
                                        <p:cTn id="98" dur="1" fill="hold">
                                          <p:stCondLst>
                                            <p:cond delay="499"/>
                                          </p:stCondLst>
                                        </p:cTn>
                                        <p:tgtEl>
                                          <p:spTgt spid="36"/>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P spid="11" grpId="0"/>
      <p:bldP spid="14" grpId="0"/>
      <p:bldP spid="15" grpId="0" animBg="1"/>
      <p:bldP spid="15" grpId="1" animBg="1"/>
      <p:bldP spid="16" grpId="0"/>
      <p:bldP spid="17" grpId="0" animBg="1"/>
      <p:bldP spid="17" grpId="1" animBg="1"/>
      <p:bldP spid="20" grpId="0"/>
      <p:bldP spid="21" grpId="0" animBg="1"/>
      <p:bldP spid="21" grpId="1" animBg="1"/>
      <p:bldP spid="29" grpId="0"/>
      <p:bldP spid="31" grpId="0" animBg="1"/>
      <p:bldP spid="31" grpId="1" animBg="1"/>
      <p:bldP spid="32" grpId="0" animBg="1"/>
      <p:bldP spid="32" grpId="1" animBg="1"/>
      <p:bldP spid="33" grpId="0" animBg="1"/>
      <p:bldP spid="33" grpId="1" animBg="1"/>
      <p:bldP spid="35" grpId="0" animBg="1"/>
      <p:bldP spid="35" grpId="1" animBg="1"/>
      <p:bldP spid="36" grpId="0" animBg="1"/>
      <p:bldP spid="36" grpId="1"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48059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6" idx="2"/>
          </p:cNvCxnSpPr>
          <p:nvPr/>
        </p:nvCxnSpPr>
        <p:spPr>
          <a:xfrm>
            <a:off x="4570767" y="0"/>
            <a:ext cx="1233" cy="480591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53" y="0"/>
            <a:ext cx="4555647" cy="364715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10:2–3 (NASB95) </a:t>
            </a:r>
          </a:p>
          <a:p>
            <a:pPr>
              <a:lnSpc>
                <a:spcPct val="150000"/>
              </a:lnSpc>
            </a:pPr>
            <a:r>
              <a:rPr lang="en-US" sz="2200" b="1" baseline="30000" dirty="0">
                <a:latin typeface="Arial" pitchFamily="34" charset="0"/>
                <a:cs typeface="Arial" pitchFamily="34" charset="0"/>
              </a:rPr>
              <a:t>2</a:t>
            </a:r>
            <a:r>
              <a:rPr lang="en-US" sz="2200" b="1" dirty="0">
                <a:latin typeface="Arial" pitchFamily="34" charset="0"/>
                <a:cs typeface="Arial" pitchFamily="34" charset="0"/>
              </a:rPr>
              <a:t> “But he who enters by the door is a shepherd of the sheep. </a:t>
            </a:r>
          </a:p>
          <a:p>
            <a:pPr>
              <a:lnSpc>
                <a:spcPct val="150000"/>
              </a:lnSpc>
            </a:pPr>
            <a:r>
              <a:rPr lang="en-US" sz="2200" b="1" baseline="30000" dirty="0">
                <a:latin typeface="Arial" pitchFamily="34" charset="0"/>
                <a:cs typeface="Arial" pitchFamily="34" charset="0"/>
              </a:rPr>
              <a:t>3</a:t>
            </a:r>
            <a:r>
              <a:rPr lang="en-US" sz="2200" b="1" dirty="0">
                <a:latin typeface="Arial" pitchFamily="34" charset="0"/>
                <a:cs typeface="Arial" pitchFamily="34" charset="0"/>
              </a:rPr>
              <a:t> “To him the doorkeeper opens, and the sheep hear his voice, and he calls his own sheep by name and leads them out. </a:t>
            </a:r>
          </a:p>
        </p:txBody>
      </p:sp>
      <p:sp>
        <p:nvSpPr>
          <p:cNvPr id="11" name="Rectangle 10"/>
          <p:cNvSpPr>
            <a:spLocks noChangeArrowheads="1"/>
          </p:cNvSpPr>
          <p:nvPr/>
        </p:nvSpPr>
        <p:spPr bwMode="auto">
          <a:xfrm>
            <a:off x="4579731" y="28971"/>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one authorized / real shepherd enters by the door</a:t>
            </a:r>
            <a:endParaRPr lang="en-US" dirty="0"/>
          </a:p>
        </p:txBody>
      </p:sp>
      <p:sp>
        <p:nvSpPr>
          <p:cNvPr id="12" name="Rectangle 11"/>
          <p:cNvSpPr>
            <a:spLocks noChangeArrowheads="1"/>
          </p:cNvSpPr>
          <p:nvPr/>
        </p:nvSpPr>
        <p:spPr bwMode="auto">
          <a:xfrm>
            <a:off x="4579731" y="788750"/>
            <a:ext cx="455842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Point: Unauthorized people enter and harm the sheep while the shepherd:</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knows his sheep </a:t>
            </a:r>
            <a:r>
              <a:rPr lang="en-US" sz="2200" b="1" i="1" u="sng" dirty="0">
                <a:latin typeface="Arial" panose="020B0604020202020204" pitchFamily="34" charset="0"/>
                <a:cs typeface="Arial" panose="020B0604020202020204" pitchFamily="34" charset="0"/>
              </a:rPr>
              <a:t>by name</a:t>
            </a:r>
            <a:r>
              <a:rPr lang="en-US" sz="2200" b="1" dirty="0">
                <a:latin typeface="Arial" panose="020B0604020202020204" pitchFamily="34" charset="0"/>
                <a:cs typeface="Arial" panose="020B0604020202020204" pitchFamily="34" charset="0"/>
              </a:rPr>
              <a: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recognized by the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doorkeeper and the sheep</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a:t>
            </a:r>
            <a:r>
              <a:rPr lang="en-US" sz="2200" b="1" i="1" dirty="0">
                <a:latin typeface="Arial" panose="020B0604020202020204" pitchFamily="34" charset="0"/>
                <a:cs typeface="Arial" panose="020B0604020202020204" pitchFamily="34" charset="0"/>
              </a:rPr>
              <a:t>leads them out</a:t>
            </a:r>
            <a:r>
              <a:rPr lang="en-US" sz="2200" b="1" dirty="0">
                <a:latin typeface="Arial" panose="020B0604020202020204" pitchFamily="34" charset="0"/>
                <a:cs typeface="Arial" panose="020B0604020202020204" pitchFamily="34" charset="0"/>
              </a:rPr>
              <a:t> for their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own good</a:t>
            </a:r>
            <a:endParaRPr lang="en-US" dirty="0"/>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10:4–5 (NASB95) </a:t>
            </a:r>
          </a:p>
          <a:p>
            <a:pPr>
              <a:lnSpc>
                <a:spcPct val="150000"/>
              </a:lnSpc>
            </a:pPr>
            <a:r>
              <a:rPr lang="en-US" sz="2200" b="1" baseline="30000" dirty="0">
                <a:latin typeface="Arial" pitchFamily="34" charset="0"/>
                <a:cs typeface="Arial" pitchFamily="34" charset="0"/>
              </a:rPr>
              <a:t>4</a:t>
            </a:r>
            <a:r>
              <a:rPr lang="en-US" sz="2200" b="1" dirty="0">
                <a:latin typeface="Arial" pitchFamily="34" charset="0"/>
                <a:cs typeface="Arial" pitchFamily="34" charset="0"/>
              </a:rPr>
              <a:t> “When he puts forth all his own, he goes ahead of them, and the sheep follow him because they know his voice. </a:t>
            </a:r>
            <a:r>
              <a:rPr lang="en-US" sz="2200" b="1" baseline="30000" dirty="0">
                <a:latin typeface="Arial" pitchFamily="34" charset="0"/>
                <a:cs typeface="Arial" pitchFamily="34" charset="0"/>
              </a:rPr>
              <a:t>5</a:t>
            </a:r>
            <a:r>
              <a:rPr lang="en-US" sz="2200" b="1" dirty="0">
                <a:latin typeface="Arial" pitchFamily="34" charset="0"/>
                <a:cs typeface="Arial" pitchFamily="34" charset="0"/>
              </a:rPr>
              <a:t> “A stranger they simply will not follow, but will flee from him, because they do not know the voice of strangers.”</a:t>
            </a:r>
          </a:p>
        </p:txBody>
      </p:sp>
      <p:sp>
        <p:nvSpPr>
          <p:cNvPr id="10" name="Rectangle 9"/>
          <p:cNvSpPr>
            <a:spLocks noChangeArrowheads="1"/>
          </p:cNvSpPr>
          <p:nvPr/>
        </p:nvSpPr>
        <p:spPr bwMode="auto">
          <a:xfrm>
            <a:off x="4570767" y="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Near East shepherds lead their sheep both now and in Jesus day by calling them</a:t>
            </a:r>
            <a:endParaRPr lang="en-US" sz="10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70766" y="1107996"/>
            <a:ext cx="465829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Sheep follow him because they know his voice </a:t>
            </a:r>
            <a:br>
              <a:rPr lang="en-US" sz="2200" b="1" i="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leads by example</a:t>
            </a:r>
            <a:r>
              <a:rPr lang="en-US" sz="1800" b="1"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he shows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them the way</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they see his courage and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love for them, they follow</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They put their trust in him</a:t>
            </a:r>
          </a:p>
        </p:txBody>
      </p:sp>
      <p:sp>
        <p:nvSpPr>
          <p:cNvPr id="12" name="Rectangle 11"/>
          <p:cNvSpPr>
            <a:spLocks noChangeArrowheads="1"/>
          </p:cNvSpPr>
          <p:nvPr/>
        </p:nvSpPr>
        <p:spPr bwMode="auto">
          <a:xfrm>
            <a:off x="4582351" y="3570209"/>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A stranger they simply will not follow</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Implies they </a:t>
            </a:r>
            <a:r>
              <a:rPr lang="en-US" sz="2200" b="1" u="sng" dirty="0">
                <a:latin typeface="Arial" panose="020B0604020202020204" pitchFamily="34" charset="0"/>
                <a:cs typeface="Arial" panose="020B0604020202020204" pitchFamily="34" charset="0"/>
              </a:rPr>
              <a:t>know</a:t>
            </a:r>
            <a:r>
              <a:rPr lang="en-US" sz="2200" b="1" dirty="0">
                <a:latin typeface="Arial" panose="020B0604020202020204" pitchFamily="34" charset="0"/>
                <a:cs typeface="Arial" panose="020B0604020202020204" pitchFamily="34" charset="0"/>
              </a:rPr>
              <a:t> the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shepherds voice</a:t>
            </a:r>
            <a:endParaRPr lang="en-US"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8059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5" idx="2"/>
          </p:cNvCxnSpPr>
          <p:nvPr/>
        </p:nvCxnSpPr>
        <p:spPr>
          <a:xfrm>
            <a:off x="4570767" y="0"/>
            <a:ext cx="1233" cy="480591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10:6 (NASB95) </a:t>
            </a:r>
          </a:p>
          <a:p>
            <a:pPr>
              <a:lnSpc>
                <a:spcPct val="150000"/>
              </a:lnSpc>
            </a:pPr>
            <a:r>
              <a:rPr lang="en-US" sz="2200" b="1" baseline="30000" dirty="0">
                <a:latin typeface="Arial" pitchFamily="34" charset="0"/>
                <a:cs typeface="Arial" pitchFamily="34" charset="0"/>
              </a:rPr>
              <a:t>6</a:t>
            </a:r>
            <a:r>
              <a:rPr lang="en-US" sz="2200" b="1" dirty="0">
                <a:latin typeface="Arial" pitchFamily="34" charset="0"/>
                <a:cs typeface="Arial" pitchFamily="34" charset="0"/>
              </a:rPr>
              <a:t> This figure of speech Jesus spoke to them, but they did not understand what those things were which He had been saying to them. </a:t>
            </a:r>
          </a:p>
        </p:txBody>
      </p:sp>
      <p:sp>
        <p:nvSpPr>
          <p:cNvPr id="11" name="Rectangle 10"/>
          <p:cNvSpPr>
            <a:spLocks noChangeArrowheads="1"/>
          </p:cNvSpPr>
          <p:nvPr/>
        </p:nvSpPr>
        <p:spPr bwMode="auto">
          <a:xfrm>
            <a:off x="4570767" y="0"/>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they </a:t>
            </a:r>
            <a:r>
              <a:rPr lang="en-US" sz="2200" b="1" dirty="0">
                <a:latin typeface="Arial" panose="020B0604020202020204" pitchFamily="34" charset="0"/>
                <a:cs typeface="Arial" panose="020B0604020202020204" pitchFamily="34" charset="0"/>
              </a:rPr>
              <a:t>– the Jews</a:t>
            </a:r>
            <a:endParaRPr lang="en-US" sz="1000" b="1" i="1" dirty="0">
              <a:latin typeface="Arial" panose="020B0604020202020204" pitchFamily="34" charset="0"/>
              <a:cs typeface="Arial" panose="020B0604020202020204" pitchFamily="34" charset="0"/>
            </a:endParaRPr>
          </a:p>
        </p:txBody>
      </p:sp>
      <p:sp>
        <p:nvSpPr>
          <p:cNvPr id="12" name="Rectangle 11"/>
          <p:cNvSpPr/>
          <p:nvPr/>
        </p:nvSpPr>
        <p:spPr>
          <a:xfrm>
            <a:off x="4967037" y="2160776"/>
            <a:ext cx="3780692" cy="138000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A division occurred again among </a:t>
            </a:r>
            <a:r>
              <a:rPr lang="en-US" sz="2000" b="1" u="sng" dirty="0">
                <a:solidFill>
                  <a:schemeClr val="bg1"/>
                </a:solidFill>
                <a:latin typeface="Arial" panose="020B0604020202020204" pitchFamily="34" charset="0"/>
                <a:cs typeface="Arial" panose="020B0604020202020204" pitchFamily="34" charset="0"/>
              </a:rPr>
              <a:t>the Jews</a:t>
            </a:r>
            <a:r>
              <a:rPr lang="en-US" sz="2000" b="1" dirty="0">
                <a:solidFill>
                  <a:schemeClr val="bg1"/>
                </a:solidFill>
                <a:latin typeface="Arial" panose="020B0604020202020204" pitchFamily="34" charset="0"/>
                <a:cs typeface="Arial" panose="020B0604020202020204" pitchFamily="34" charset="0"/>
              </a:rPr>
              <a:t> because of these words. </a:t>
            </a:r>
          </a:p>
        </p:txBody>
      </p:sp>
      <p:sp>
        <p:nvSpPr>
          <p:cNvPr id="13" name="Rectangle 12"/>
          <p:cNvSpPr>
            <a:spLocks noChangeArrowheads="1"/>
          </p:cNvSpPr>
          <p:nvPr/>
        </p:nvSpPr>
        <p:spPr bwMode="auto">
          <a:xfrm>
            <a:off x="4570767" y="430887"/>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did not understand </a:t>
            </a:r>
            <a:br>
              <a:rPr lang="en-US" sz="2200" b="1" i="1"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they were not His sheep</a:t>
            </a:r>
            <a:endParaRPr lang="en-US" sz="1000" b="1" i="1" dirty="0">
              <a:latin typeface="Arial" panose="020B0604020202020204" pitchFamily="34" charset="0"/>
              <a:cs typeface="Arial" panose="020B0604020202020204" pitchFamily="34" charset="0"/>
            </a:endParaRPr>
          </a:p>
        </p:txBody>
      </p:sp>
      <p:sp>
        <p:nvSpPr>
          <p:cNvPr id="14" name="Rectangle 13"/>
          <p:cNvSpPr/>
          <p:nvPr/>
        </p:nvSpPr>
        <p:spPr>
          <a:xfrm>
            <a:off x="4980897" y="1395076"/>
            <a:ext cx="3780692" cy="308964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10:26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“But you do not believe because </a:t>
            </a:r>
            <a:r>
              <a:rPr lang="en-US" sz="2000" b="1" u="sng" dirty="0">
                <a:solidFill>
                  <a:schemeClr val="bg1"/>
                </a:solidFill>
                <a:latin typeface="Arial" panose="020B0604020202020204" pitchFamily="34" charset="0"/>
                <a:cs typeface="Arial" panose="020B0604020202020204" pitchFamily="34" charset="0"/>
              </a:rPr>
              <a:t>you are not of My sheep</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John 10:5 (NASB95) </a:t>
            </a:r>
          </a:p>
          <a:p>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A stranger they simply will not follow</a:t>
            </a:r>
            <a:r>
              <a:rPr lang="en-US" sz="2000" b="1" dirty="0">
                <a:solidFill>
                  <a:schemeClr val="bg1"/>
                </a:solidFill>
                <a:latin typeface="Arial" panose="020B0604020202020204" pitchFamily="34" charset="0"/>
                <a:cs typeface="Arial" panose="020B0604020202020204" pitchFamily="34" charset="0"/>
              </a:rPr>
              <a:t>, but will flee from him, because </a:t>
            </a:r>
            <a:r>
              <a:rPr lang="en-US" sz="2000" b="1" u="sng" dirty="0">
                <a:solidFill>
                  <a:schemeClr val="bg1"/>
                </a:solidFill>
                <a:latin typeface="Arial" panose="020B0604020202020204" pitchFamily="34" charset="0"/>
                <a:cs typeface="Arial" panose="020B0604020202020204" pitchFamily="34" charset="0"/>
              </a:rPr>
              <a:t>they do not know the voice of strangers</a:t>
            </a:r>
            <a:r>
              <a:rPr lang="en-US" sz="2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9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reason was given by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that the man was born blind?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374089"/>
            <a:ext cx="739541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9:3–5 (NASB95) </a:t>
            </a:r>
          </a:p>
          <a:p>
            <a:pPr>
              <a:buNone/>
            </a:pP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Jesus answered, “</a:t>
            </a:r>
            <a:r>
              <a:rPr lang="en-US" sz="2400" b="1" i="1" dirty="0">
                <a:latin typeface="Arial" panose="020B0604020202020204" pitchFamily="34" charset="0"/>
                <a:cs typeface="Arial" panose="020B0604020202020204" pitchFamily="34" charset="0"/>
              </a:rPr>
              <a:t>It was</a:t>
            </a:r>
            <a:r>
              <a:rPr lang="en-US" sz="2400" b="1" dirty="0">
                <a:latin typeface="Arial" panose="020B0604020202020204" pitchFamily="34" charset="0"/>
                <a:cs typeface="Arial" panose="020B0604020202020204" pitchFamily="34" charset="0"/>
              </a:rPr>
              <a:t> neither </a:t>
            </a:r>
            <a:r>
              <a:rPr lang="en-US" sz="2400" b="1" i="1" dirty="0">
                <a:latin typeface="Arial" panose="020B0604020202020204" pitchFamily="34" charset="0"/>
                <a:cs typeface="Arial" panose="020B0604020202020204" pitchFamily="34" charset="0"/>
              </a:rPr>
              <a:t>that</a:t>
            </a:r>
            <a:r>
              <a:rPr lang="en-US" sz="2400" b="1" dirty="0">
                <a:latin typeface="Arial" panose="020B0604020202020204" pitchFamily="34" charset="0"/>
                <a:cs typeface="Arial" panose="020B0604020202020204" pitchFamily="34" charset="0"/>
              </a:rPr>
              <a:t> this man sinned, nor his parents; but </a:t>
            </a:r>
            <a:r>
              <a:rPr lang="en-US" sz="2400" b="1" i="1" dirty="0">
                <a:latin typeface="Arial" panose="020B0604020202020204" pitchFamily="34" charset="0"/>
                <a:cs typeface="Arial" panose="020B0604020202020204" pitchFamily="34" charset="0"/>
              </a:rPr>
              <a:t>it was</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so that the works of God might be displayed in him</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 “We must work the works of Him who sent Me as long as it is day; night is coming when no one can work. </a:t>
            </a:r>
            <a:r>
              <a:rPr lang="en-US" sz="2400" b="1" baseline="30000" dirty="0">
                <a:latin typeface="Arial" panose="020B0604020202020204" pitchFamily="34" charset="0"/>
                <a:cs typeface="Arial" panose="020B0604020202020204" pitchFamily="34" charset="0"/>
              </a:rPr>
              <a:t>5</a:t>
            </a:r>
            <a:r>
              <a:rPr lang="en-US" sz="2400" b="1" dirty="0">
                <a:latin typeface="Arial" panose="020B0604020202020204" pitchFamily="34" charset="0"/>
                <a:cs typeface="Arial" panose="020B0604020202020204" pitchFamily="34" charset="0"/>
              </a:rPr>
              <a:t> “While I am in the world, I am the Light of the world.” </a:t>
            </a:r>
          </a:p>
        </p:txBody>
      </p:sp>
    </p:spTree>
    <p:extLst>
      <p:ext uri="{BB962C8B-B14F-4D97-AF65-F5344CB8AC3E}">
        <p14:creationId xmlns:p14="http://schemas.microsoft.com/office/powerpoint/2010/main" val="391070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9" idx="2"/>
          </p:cNvCxnSpPr>
          <p:nvPr/>
        </p:nvCxnSpPr>
        <p:spPr>
          <a:xfrm>
            <a:off x="4570767" y="0"/>
            <a:ext cx="1233" cy="6858000"/>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16963"/>
            <a:ext cx="4570767"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10:7–9 (NASB95) </a:t>
            </a:r>
          </a:p>
          <a:p>
            <a:pPr>
              <a:lnSpc>
                <a:spcPct val="150000"/>
              </a:lnSpc>
            </a:pPr>
            <a:r>
              <a:rPr lang="en-US" sz="2200" b="1" baseline="30000" dirty="0">
                <a:latin typeface="Arial" pitchFamily="34" charset="0"/>
                <a:cs typeface="Arial" pitchFamily="34" charset="0"/>
              </a:rPr>
              <a:t>7</a:t>
            </a:r>
            <a:r>
              <a:rPr lang="en-US" sz="2200" b="1" dirty="0">
                <a:latin typeface="Arial" pitchFamily="34" charset="0"/>
                <a:cs typeface="Arial" pitchFamily="34" charset="0"/>
              </a:rPr>
              <a:t> So Jesus said to them again, “Truly, truly, I say to you, I am the door of the sheep. </a:t>
            </a:r>
            <a:r>
              <a:rPr lang="en-US" sz="2200" b="1" baseline="30000" dirty="0">
                <a:latin typeface="Arial" pitchFamily="34" charset="0"/>
                <a:cs typeface="Arial" pitchFamily="34" charset="0"/>
              </a:rPr>
              <a:t>8</a:t>
            </a:r>
            <a:r>
              <a:rPr lang="en-US" sz="2200" b="1" dirty="0">
                <a:latin typeface="Arial" pitchFamily="34" charset="0"/>
                <a:cs typeface="Arial" pitchFamily="34" charset="0"/>
              </a:rPr>
              <a:t> “All who came before Me are thieves and robbers, but the sheep did not hear them. </a:t>
            </a:r>
            <a:r>
              <a:rPr lang="en-US" sz="2200" b="1" baseline="30000" dirty="0">
                <a:latin typeface="Arial" pitchFamily="34" charset="0"/>
                <a:cs typeface="Arial" pitchFamily="34" charset="0"/>
              </a:rPr>
              <a:t>9</a:t>
            </a:r>
            <a:r>
              <a:rPr lang="en-US" sz="2200" b="1" dirty="0">
                <a:latin typeface="Arial" pitchFamily="34" charset="0"/>
                <a:cs typeface="Arial" pitchFamily="34" charset="0"/>
              </a:rPr>
              <a:t> “I am the door; if anyone enters through Me, he will be saved, and will go in </a:t>
            </a:r>
            <a:br>
              <a:rPr lang="en-US" sz="2200" b="1" dirty="0">
                <a:latin typeface="Arial" pitchFamily="34" charset="0"/>
                <a:cs typeface="Arial" pitchFamily="34" charset="0"/>
              </a:rPr>
            </a:br>
            <a:r>
              <a:rPr lang="en-US" sz="2200" b="1" dirty="0">
                <a:latin typeface="Arial" pitchFamily="34" charset="0"/>
                <a:cs typeface="Arial" pitchFamily="34" charset="0"/>
              </a:rPr>
              <a:t>and out and find pasture. </a:t>
            </a:r>
          </a:p>
        </p:txBody>
      </p:sp>
      <p:sp>
        <p:nvSpPr>
          <p:cNvPr id="12" name="Rectangle 11"/>
          <p:cNvSpPr>
            <a:spLocks noChangeArrowheads="1"/>
          </p:cNvSpPr>
          <p:nvPr/>
        </p:nvSpPr>
        <p:spPr bwMode="auto">
          <a:xfrm>
            <a:off x="4570766" y="-4535"/>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being the door identifies Him as the ONLY way to salvation!</a:t>
            </a:r>
            <a:endParaRPr lang="en-US" dirty="0"/>
          </a:p>
        </p:txBody>
      </p:sp>
      <p:sp>
        <p:nvSpPr>
          <p:cNvPr id="14" name="Rectangle 13"/>
          <p:cNvSpPr/>
          <p:nvPr/>
        </p:nvSpPr>
        <p:spPr>
          <a:xfrm>
            <a:off x="4959631" y="3712732"/>
            <a:ext cx="3780692" cy="163870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14:6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Jesus said to him, “</a:t>
            </a:r>
            <a:r>
              <a:rPr lang="en-US" sz="2000" b="1" u="sng" dirty="0">
                <a:solidFill>
                  <a:schemeClr val="bg1"/>
                </a:solidFill>
                <a:latin typeface="Arial" panose="020B0604020202020204" pitchFamily="34" charset="0"/>
                <a:cs typeface="Arial" panose="020B0604020202020204" pitchFamily="34" charset="0"/>
              </a:rPr>
              <a:t>I am the way, and the truth, and the life; no one comes to the Father but through Me</a:t>
            </a:r>
            <a:r>
              <a:rPr lang="en-US" sz="2000" b="1" dirty="0">
                <a:solidFill>
                  <a:schemeClr val="bg1"/>
                </a:solidFill>
                <a:latin typeface="Arial" panose="020B0604020202020204" pitchFamily="34" charset="0"/>
                <a:cs typeface="Arial" panose="020B0604020202020204" pitchFamily="34" charset="0"/>
              </a:rPr>
              <a:t>. </a:t>
            </a:r>
          </a:p>
        </p:txBody>
      </p:sp>
      <p:sp>
        <p:nvSpPr>
          <p:cNvPr id="17" name="Rectangle 16"/>
          <p:cNvSpPr>
            <a:spLocks noChangeArrowheads="1"/>
          </p:cNvSpPr>
          <p:nvPr/>
        </p:nvSpPr>
        <p:spPr bwMode="auto">
          <a:xfrm>
            <a:off x="4568451" y="1103461"/>
            <a:ext cx="45790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Thieves and robbers </a:t>
            </a:r>
            <a:r>
              <a:rPr lang="en-US" sz="2200" b="1" dirty="0">
                <a:latin typeface="Arial" panose="020B0604020202020204" pitchFamily="34" charset="0"/>
                <a:cs typeface="Arial" panose="020B0604020202020204" pitchFamily="34" charset="0"/>
              </a:rPr>
              <a:t>– speak something other than the truth or reject Jesus as the Messiah</a:t>
            </a:r>
            <a:endParaRPr lang="en-US" i="1" dirty="0"/>
          </a:p>
        </p:txBody>
      </p:sp>
      <p:sp>
        <p:nvSpPr>
          <p:cNvPr id="18" name="Rectangle 17"/>
          <p:cNvSpPr>
            <a:spLocks noChangeArrowheads="1"/>
          </p:cNvSpPr>
          <p:nvPr/>
        </p:nvSpPr>
        <p:spPr bwMode="auto">
          <a:xfrm>
            <a:off x="4568451" y="2550011"/>
            <a:ext cx="45790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Sheep did not </a:t>
            </a:r>
            <a:r>
              <a:rPr lang="en-US" sz="2200" b="1" dirty="0">
                <a:latin typeface="Arial" panose="020B0604020202020204" pitchFamily="34" charset="0"/>
                <a:cs typeface="Arial" panose="020B0604020202020204" pitchFamily="34" charset="0"/>
              </a:rPr>
              <a:t>(do not) </a:t>
            </a:r>
            <a:r>
              <a:rPr lang="en-US" sz="2200" b="1" i="1" dirty="0">
                <a:latin typeface="Arial" panose="020B0604020202020204" pitchFamily="34" charset="0"/>
                <a:cs typeface="Arial" panose="020B0604020202020204" pitchFamily="34" charset="0"/>
              </a:rPr>
              <a:t>hear them </a:t>
            </a:r>
            <a:r>
              <a:rPr lang="en-US" sz="2200" b="1" dirty="0">
                <a:latin typeface="Arial" panose="020B0604020202020204" pitchFamily="34" charset="0"/>
                <a:cs typeface="Arial" panose="020B0604020202020204" pitchFamily="34" charset="0"/>
              </a:rPr>
              <a:t>– sheep demand the TRUTH!</a:t>
            </a:r>
            <a:endParaRPr lang="en-US" i="1" dirty="0"/>
          </a:p>
        </p:txBody>
      </p:sp>
      <p:sp>
        <p:nvSpPr>
          <p:cNvPr id="20" name="Rectangle 19"/>
          <p:cNvSpPr/>
          <p:nvPr/>
        </p:nvSpPr>
        <p:spPr>
          <a:xfrm>
            <a:off x="4589716" y="4704193"/>
            <a:ext cx="4547501" cy="214553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8:31–32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So Jesus was saying to those Jews who had believed Him, “</a:t>
            </a:r>
            <a:r>
              <a:rPr lang="en-US" sz="2000" b="1" u="sng" dirty="0">
                <a:solidFill>
                  <a:schemeClr val="bg1"/>
                </a:solidFill>
                <a:latin typeface="Arial" panose="020B0604020202020204" pitchFamily="34" charset="0"/>
                <a:cs typeface="Arial" panose="020B0604020202020204" pitchFamily="34" charset="0"/>
              </a:rPr>
              <a:t>If you continue in My word, </a:t>
            </a:r>
            <a:r>
              <a:rPr lang="en-US" sz="2000" b="1" i="1" u="sng" dirty="0">
                <a:solidFill>
                  <a:schemeClr val="bg1"/>
                </a:solidFill>
                <a:latin typeface="Arial" panose="020B0604020202020204" pitchFamily="34" charset="0"/>
                <a:cs typeface="Arial" panose="020B0604020202020204" pitchFamily="34" charset="0"/>
              </a:rPr>
              <a:t>then</a:t>
            </a:r>
            <a:r>
              <a:rPr lang="en-US" sz="2000" b="1" u="sng" dirty="0">
                <a:solidFill>
                  <a:schemeClr val="bg1"/>
                </a:solidFill>
                <a:latin typeface="Arial" panose="020B0604020202020204" pitchFamily="34" charset="0"/>
                <a:cs typeface="Arial" panose="020B0604020202020204" pitchFamily="34" charset="0"/>
              </a:rPr>
              <a:t> you are truly disciples of Mine; </a:t>
            </a:r>
            <a:r>
              <a:rPr lang="en-US" sz="2000" b="1" u="sng" baseline="30000" dirty="0">
                <a:solidFill>
                  <a:schemeClr val="bg1"/>
                </a:solidFill>
                <a:latin typeface="Arial" panose="020B0604020202020204" pitchFamily="34" charset="0"/>
                <a:cs typeface="Arial" panose="020B0604020202020204" pitchFamily="34" charset="0"/>
              </a:rPr>
              <a:t>32</a:t>
            </a:r>
            <a:r>
              <a:rPr lang="en-US" sz="2000" b="1" u="sng" dirty="0">
                <a:solidFill>
                  <a:schemeClr val="bg1"/>
                </a:solidFill>
                <a:latin typeface="Arial" panose="020B0604020202020204" pitchFamily="34" charset="0"/>
                <a:cs typeface="Arial" panose="020B0604020202020204" pitchFamily="34" charset="0"/>
              </a:rPr>
              <a:t> and you will know the truth, and the truth will make you free</a:t>
            </a:r>
            <a:r>
              <a:rPr lang="en-US" sz="2000" b="1" dirty="0">
                <a:solidFill>
                  <a:schemeClr val="bg1"/>
                </a:solidFill>
                <a:latin typeface="Arial" panose="020B0604020202020204" pitchFamily="34" charset="0"/>
                <a:cs typeface="Arial" panose="020B0604020202020204" pitchFamily="34" charset="0"/>
              </a:rPr>
              <a:t>.” </a:t>
            </a:r>
          </a:p>
        </p:txBody>
      </p:sp>
      <p:sp>
        <p:nvSpPr>
          <p:cNvPr id="21" name="Rectangle 20"/>
          <p:cNvSpPr>
            <a:spLocks noChangeArrowheads="1"/>
          </p:cNvSpPr>
          <p:nvPr/>
        </p:nvSpPr>
        <p:spPr bwMode="auto">
          <a:xfrm>
            <a:off x="4568450" y="3663500"/>
            <a:ext cx="45790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sheep have to </a:t>
            </a:r>
            <a:r>
              <a:rPr lang="en-US" sz="2200" b="1" u="sng" dirty="0">
                <a:latin typeface="Arial" panose="020B0604020202020204" pitchFamily="34" charset="0"/>
                <a:cs typeface="Arial" panose="020B0604020202020204" pitchFamily="34" charset="0"/>
              </a:rPr>
              <a:t>know</a:t>
            </a:r>
            <a:r>
              <a:rPr lang="en-US" sz="2200" b="1" dirty="0">
                <a:latin typeface="Arial" panose="020B0604020202020204" pitchFamily="34" charset="0"/>
                <a:cs typeface="Arial" panose="020B0604020202020204" pitchFamily="34" charset="0"/>
              </a:rPr>
              <a:t> the TRUTH so they don’t get led away!</a:t>
            </a:r>
            <a:endParaRPr lang="en-US" dirty="0"/>
          </a:p>
        </p:txBody>
      </p:sp>
      <p:sp>
        <p:nvSpPr>
          <p:cNvPr id="19" name="Rectangle 18"/>
          <p:cNvSpPr>
            <a:spLocks noChangeArrowheads="1"/>
          </p:cNvSpPr>
          <p:nvPr/>
        </p:nvSpPr>
        <p:spPr bwMode="auto">
          <a:xfrm>
            <a:off x="4550104" y="4704193"/>
            <a:ext cx="45790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will go in and out and find pasture </a:t>
            </a:r>
            <a:r>
              <a:rPr lang="en-US" sz="2200" b="1" dirty="0">
                <a:latin typeface="Arial" panose="020B0604020202020204" pitchFamily="34" charset="0"/>
                <a:cs typeface="Arial" panose="020B0604020202020204" pitchFamily="34" charset="0"/>
              </a:rPr>
              <a:t>– idea of watchful care / safety</a:t>
            </a:r>
            <a:endParaRPr lang="en-US" i="1" dirty="0"/>
          </a:p>
        </p:txBody>
      </p:sp>
      <p:sp>
        <p:nvSpPr>
          <p:cNvPr id="13" name="Rectangle 12"/>
          <p:cNvSpPr/>
          <p:nvPr/>
        </p:nvSpPr>
        <p:spPr>
          <a:xfrm>
            <a:off x="4145280" y="2468880"/>
            <a:ext cx="4991937" cy="438084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Peter 2:1–3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false prophets also arose among the people, just as there will also be false teachers among you, who will secretly introduce destructive heresies, even denying the Master who bought them</a:t>
            </a:r>
            <a:r>
              <a:rPr lang="en-US" sz="2000" b="1" dirty="0">
                <a:solidFill>
                  <a:schemeClr val="bg1"/>
                </a:solidFill>
                <a:latin typeface="Arial" panose="020B0604020202020204" pitchFamily="34" charset="0"/>
                <a:cs typeface="Arial" panose="020B0604020202020204" pitchFamily="34" charset="0"/>
              </a:rPr>
              <a:t>, bringing swift destruction upon themselves. </a:t>
            </a:r>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Many will follow their sensuality, and </a:t>
            </a:r>
            <a:r>
              <a:rPr lang="en-US" sz="2000" b="1" u="sng" dirty="0">
                <a:solidFill>
                  <a:schemeClr val="bg1"/>
                </a:solidFill>
                <a:latin typeface="Arial" panose="020B0604020202020204" pitchFamily="34" charset="0"/>
                <a:cs typeface="Arial" panose="020B0604020202020204" pitchFamily="34" charset="0"/>
              </a:rPr>
              <a:t>because of them the way of the truth will be maligned; </a:t>
            </a:r>
            <a:r>
              <a:rPr lang="en-US" sz="2000" b="1" u="sng" baseline="30000" dirty="0">
                <a:solidFill>
                  <a:schemeClr val="bg1"/>
                </a:solidFill>
                <a:latin typeface="Arial" panose="020B0604020202020204" pitchFamily="34" charset="0"/>
                <a:cs typeface="Arial" panose="020B0604020202020204" pitchFamily="34" charset="0"/>
              </a:rPr>
              <a:t>3</a:t>
            </a:r>
            <a:r>
              <a:rPr lang="en-US" sz="2000" b="1" u="sng" dirty="0">
                <a:solidFill>
                  <a:schemeClr val="bg1"/>
                </a:solidFill>
                <a:latin typeface="Arial" panose="020B0604020202020204" pitchFamily="34" charset="0"/>
                <a:cs typeface="Arial" panose="020B0604020202020204" pitchFamily="34" charset="0"/>
              </a:rPr>
              <a:t> and in </a:t>
            </a:r>
            <a:r>
              <a:rPr lang="en-US" sz="2000" b="1" i="1" u="sng" dirty="0">
                <a:solidFill>
                  <a:schemeClr val="bg1"/>
                </a:solidFill>
                <a:latin typeface="Arial" panose="020B0604020202020204" pitchFamily="34" charset="0"/>
                <a:cs typeface="Arial" panose="020B0604020202020204" pitchFamily="34" charset="0"/>
              </a:rPr>
              <a:t>their</a:t>
            </a:r>
            <a:r>
              <a:rPr lang="en-US" sz="2000" b="1" u="sng" dirty="0">
                <a:solidFill>
                  <a:schemeClr val="bg1"/>
                </a:solidFill>
                <a:latin typeface="Arial" panose="020B0604020202020204" pitchFamily="34" charset="0"/>
                <a:cs typeface="Arial" panose="020B0604020202020204" pitchFamily="34" charset="0"/>
              </a:rPr>
              <a:t> greed they will exploit you with false words</a:t>
            </a:r>
            <a:r>
              <a:rPr lang="en-US" sz="2000" b="1" dirty="0">
                <a:solidFill>
                  <a:schemeClr val="bg1"/>
                </a:solidFill>
                <a:latin typeface="Arial" panose="020B0604020202020204" pitchFamily="34" charset="0"/>
                <a:cs typeface="Arial" panose="020B0604020202020204" pitchFamily="34" charset="0"/>
              </a:rPr>
              <a:t>; their judgment from long ago is not idle, and their destruction is not asleep. </a:t>
            </a:r>
          </a:p>
        </p:txBody>
      </p:sp>
    </p:spTree>
    <p:extLst>
      <p:ext uri="{BB962C8B-B14F-4D97-AF65-F5344CB8AC3E}">
        <p14:creationId xmlns:p14="http://schemas.microsoft.com/office/powerpoint/2010/main" val="41207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grpId="1"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xit" presetSubtype="0" fill="hold" grpId="1"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animBg="1"/>
      <p:bldP spid="17" grpId="0"/>
      <p:bldP spid="18" grpId="0"/>
      <p:bldP spid="20" grpId="0" animBg="1"/>
      <p:bldP spid="20" grpId="1" animBg="1"/>
      <p:bldP spid="21" grpId="0"/>
      <p:bldP spid="19" grpId="0"/>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10:10 (NASB95) </a:t>
            </a:r>
          </a:p>
          <a:p>
            <a:pPr>
              <a:lnSpc>
                <a:spcPct val="150000"/>
              </a:lnSpc>
            </a:pPr>
            <a:r>
              <a:rPr lang="en-US" sz="2200" b="1" baseline="30000" dirty="0">
                <a:latin typeface="Arial" pitchFamily="34" charset="0"/>
                <a:cs typeface="Arial" pitchFamily="34" charset="0"/>
              </a:rPr>
              <a:t>10</a:t>
            </a:r>
            <a:r>
              <a:rPr lang="en-US" sz="2200" b="1" dirty="0">
                <a:latin typeface="Arial" pitchFamily="34" charset="0"/>
                <a:cs typeface="Arial" pitchFamily="34" charset="0"/>
              </a:rPr>
              <a:t> “The thief comes only to steal and kill and destroy; I came that they may have life, and have </a:t>
            </a:r>
            <a:r>
              <a:rPr lang="en-US" sz="2200" b="1" i="1" dirty="0">
                <a:latin typeface="Arial" pitchFamily="34" charset="0"/>
                <a:cs typeface="Arial" pitchFamily="34" charset="0"/>
              </a:rPr>
              <a:t>it</a:t>
            </a:r>
            <a:r>
              <a:rPr lang="en-US" sz="2200" b="1" dirty="0">
                <a:latin typeface="Arial" pitchFamily="34" charset="0"/>
                <a:cs typeface="Arial" pitchFamily="34" charset="0"/>
              </a:rPr>
              <a:t> abundantly. </a:t>
            </a:r>
          </a:p>
        </p:txBody>
      </p:sp>
      <p:sp>
        <p:nvSpPr>
          <p:cNvPr id="11" name="Rectangle 10"/>
          <p:cNvSpPr>
            <a:spLocks noChangeArrowheads="1"/>
          </p:cNvSpPr>
          <p:nvPr/>
        </p:nvSpPr>
        <p:spPr bwMode="auto">
          <a:xfrm>
            <a:off x="4570766" y="0"/>
            <a:ext cx="47646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Contrast of the thief and Jesus</a:t>
            </a:r>
            <a:endParaRPr lang="en-US" sz="10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570766" y="430887"/>
            <a:ext cx="465829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Thief has only selfish motives, only to harm with no concern for the sheep's welfare</a:t>
            </a:r>
            <a:endParaRPr lang="en-US" sz="1000" b="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570766" y="1538883"/>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came to give life, in abundance … caring for His own</a:t>
            </a:r>
            <a:endParaRPr lang="en-US" sz="10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570765" y="2631490"/>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Abundant life on earth</a:t>
            </a:r>
            <a:endParaRPr lang="en-US" sz="10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946448" y="2988700"/>
            <a:ext cx="4182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200" b="1" dirty="0">
                <a:latin typeface="Arial" panose="020B0604020202020204" pitchFamily="34" charset="0"/>
                <a:cs typeface="Arial" panose="020B0604020202020204" pitchFamily="34" charset="0"/>
              </a:rPr>
              <a:t>- Assurance of Heaven</a:t>
            </a:r>
            <a:endParaRPr lang="en-US" sz="1000" b="1" dirty="0">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4946447" y="3323436"/>
            <a:ext cx="4182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200" b="1" dirty="0">
                <a:latin typeface="Arial" panose="020B0604020202020204" pitchFamily="34" charset="0"/>
                <a:cs typeface="Arial" panose="020B0604020202020204" pitchFamily="34" charset="0"/>
              </a:rPr>
              <a:t>- Peace of God </a:t>
            </a:r>
            <a:endParaRPr lang="en-US" sz="1000" b="1" dirty="0">
              <a:latin typeface="Arial" panose="020B0604020202020204" pitchFamily="34" charset="0"/>
              <a:cs typeface="Arial" panose="020B0604020202020204" pitchFamily="34" charset="0"/>
            </a:endParaRPr>
          </a:p>
        </p:txBody>
      </p:sp>
      <p:sp>
        <p:nvSpPr>
          <p:cNvPr id="17" name="Rectangle 16"/>
          <p:cNvSpPr/>
          <p:nvPr/>
        </p:nvSpPr>
        <p:spPr>
          <a:xfrm>
            <a:off x="8452" y="3219378"/>
            <a:ext cx="4547501" cy="214553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14:1–2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Do not let your heart be troubled</a:t>
            </a:r>
            <a:r>
              <a:rPr lang="en-US" sz="2000" b="1" dirty="0">
                <a:solidFill>
                  <a:schemeClr val="bg1"/>
                </a:solidFill>
                <a:latin typeface="Arial" panose="020B0604020202020204" pitchFamily="34" charset="0"/>
                <a:cs typeface="Arial" panose="020B0604020202020204" pitchFamily="34" charset="0"/>
              </a:rPr>
              <a:t>; believe in God, believe also in Me. </a:t>
            </a:r>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“In My Father’s house are many dwelling places; if it were not so, I would have told you; for </a:t>
            </a:r>
            <a:r>
              <a:rPr lang="en-US" sz="2000" b="1" u="sng" dirty="0">
                <a:solidFill>
                  <a:schemeClr val="bg1"/>
                </a:solidFill>
                <a:latin typeface="Arial" panose="020B0604020202020204" pitchFamily="34" charset="0"/>
                <a:cs typeface="Arial" panose="020B0604020202020204" pitchFamily="34" charset="0"/>
              </a:rPr>
              <a:t>I go to prepare a place for you</a:t>
            </a:r>
            <a:r>
              <a:rPr lang="en-US" sz="2000" b="1" dirty="0">
                <a:solidFill>
                  <a:schemeClr val="bg1"/>
                </a:solidFill>
                <a:latin typeface="Arial" panose="020B0604020202020204" pitchFamily="34" charset="0"/>
                <a:cs typeface="Arial" panose="020B0604020202020204" pitchFamily="34" charset="0"/>
              </a:rPr>
              <a:t>. </a:t>
            </a:r>
          </a:p>
        </p:txBody>
      </p:sp>
      <p:sp>
        <p:nvSpPr>
          <p:cNvPr id="18" name="Rectangle 17"/>
          <p:cNvSpPr/>
          <p:nvPr/>
        </p:nvSpPr>
        <p:spPr>
          <a:xfrm>
            <a:off x="8452" y="2664419"/>
            <a:ext cx="4547501" cy="287042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Philippians 4:6–7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Be anxious for nothing, but in everything by prayer and supplication with thanksgiving let your requests be made known to God. </a:t>
            </a:r>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And the </a:t>
            </a:r>
            <a:r>
              <a:rPr lang="en-US" sz="2000" b="1" u="sng" dirty="0">
                <a:solidFill>
                  <a:schemeClr val="bg1"/>
                </a:solidFill>
                <a:latin typeface="Arial" panose="020B0604020202020204" pitchFamily="34" charset="0"/>
                <a:cs typeface="Arial" panose="020B0604020202020204" pitchFamily="34" charset="0"/>
              </a:rPr>
              <a:t>peace of God, which surpasses all comprehension, will guard your hearts and your minds in Christ Jesus</a:t>
            </a:r>
            <a:r>
              <a:rPr lang="en-US" sz="2000" b="1" dirty="0">
                <a:solidFill>
                  <a:schemeClr val="bg1"/>
                </a:solidFill>
                <a:latin typeface="Arial" panose="020B0604020202020204" pitchFamily="34" charset="0"/>
                <a:cs typeface="Arial" panose="020B0604020202020204" pitchFamily="34" charset="0"/>
              </a:rPr>
              <a:t>. </a:t>
            </a:r>
          </a:p>
        </p:txBody>
      </p:sp>
      <p:sp>
        <p:nvSpPr>
          <p:cNvPr id="19" name="Rectangle 18"/>
          <p:cNvSpPr>
            <a:spLocks noChangeArrowheads="1"/>
          </p:cNvSpPr>
          <p:nvPr/>
        </p:nvSpPr>
        <p:spPr bwMode="auto">
          <a:xfrm>
            <a:off x="4931632" y="3678794"/>
            <a:ext cx="4182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200" b="1" dirty="0">
                <a:latin typeface="Arial" panose="020B0604020202020204" pitchFamily="34" charset="0"/>
                <a:cs typeface="Arial" panose="020B0604020202020204" pitchFamily="34" charset="0"/>
              </a:rPr>
              <a:t>- Avoiding the sorrows of sin</a:t>
            </a:r>
            <a:endParaRPr lang="en-US" sz="1000" b="1" dirty="0">
              <a:latin typeface="Arial" panose="020B0604020202020204" pitchFamily="34" charset="0"/>
              <a:cs typeface="Arial" panose="020B0604020202020204" pitchFamily="34" charset="0"/>
            </a:endParaRPr>
          </a:p>
        </p:txBody>
      </p:sp>
      <p:sp>
        <p:nvSpPr>
          <p:cNvPr id="20" name="Rectangle 19"/>
          <p:cNvSpPr>
            <a:spLocks noChangeArrowheads="1"/>
          </p:cNvSpPr>
          <p:nvPr/>
        </p:nvSpPr>
        <p:spPr bwMode="auto">
          <a:xfrm>
            <a:off x="4577215" y="4126767"/>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Abundant life for eternity!</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xit" presetSubtype="0" fill="hold" grpId="1"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P spid="17" grpId="1" animBg="1"/>
      <p:bldP spid="18" grpId="0" animBg="1"/>
      <p:bldP spid="18" grpId="1" animBg="1"/>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83587" y="2258818"/>
            <a:ext cx="4547501" cy="458854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Samuel 17:34–36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David said to Saul, “Your servant was tending his father’s sheep. When a lion or a bear came and took a lamb from the flock, </a:t>
            </a:r>
            <a:r>
              <a:rPr lang="en-US" sz="2000" b="1" u="sng" baseline="30000" dirty="0">
                <a:solidFill>
                  <a:schemeClr val="bg1"/>
                </a:solidFill>
                <a:latin typeface="Arial" panose="020B0604020202020204" pitchFamily="34" charset="0"/>
                <a:cs typeface="Arial" panose="020B0604020202020204" pitchFamily="34" charset="0"/>
              </a:rPr>
              <a:t>35</a:t>
            </a:r>
            <a:r>
              <a:rPr lang="en-US" sz="2000" b="1" u="sng" dirty="0">
                <a:solidFill>
                  <a:schemeClr val="bg1"/>
                </a:solidFill>
                <a:latin typeface="Arial" panose="020B0604020202020204" pitchFamily="34" charset="0"/>
                <a:cs typeface="Arial" panose="020B0604020202020204" pitchFamily="34" charset="0"/>
              </a:rPr>
              <a:t> I went out after him and attacked him, and rescued </a:t>
            </a:r>
            <a:r>
              <a:rPr lang="en-US" sz="2000" b="1" i="1" u="sng" dirty="0">
                <a:solidFill>
                  <a:schemeClr val="bg1"/>
                </a:solidFill>
                <a:latin typeface="Arial" panose="020B0604020202020204" pitchFamily="34" charset="0"/>
                <a:cs typeface="Arial" panose="020B0604020202020204" pitchFamily="34" charset="0"/>
              </a:rPr>
              <a:t>it</a:t>
            </a:r>
            <a:r>
              <a:rPr lang="en-US" sz="2000" b="1" u="sng" dirty="0">
                <a:solidFill>
                  <a:schemeClr val="bg1"/>
                </a:solidFill>
                <a:latin typeface="Arial" panose="020B0604020202020204" pitchFamily="34" charset="0"/>
                <a:cs typeface="Arial" panose="020B0604020202020204" pitchFamily="34" charset="0"/>
              </a:rPr>
              <a:t> from his mouth; and when he rose up against me, I seized </a:t>
            </a:r>
            <a:r>
              <a:rPr lang="en-US" sz="2000" b="1" i="1" u="sng" dirty="0">
                <a:solidFill>
                  <a:schemeClr val="bg1"/>
                </a:solidFill>
                <a:latin typeface="Arial" panose="020B0604020202020204" pitchFamily="34" charset="0"/>
                <a:cs typeface="Arial" panose="020B0604020202020204" pitchFamily="34" charset="0"/>
              </a:rPr>
              <a:t>him</a:t>
            </a:r>
            <a:r>
              <a:rPr lang="en-US" sz="2000" b="1" u="sng" dirty="0">
                <a:solidFill>
                  <a:schemeClr val="bg1"/>
                </a:solidFill>
                <a:latin typeface="Arial" panose="020B0604020202020204" pitchFamily="34" charset="0"/>
                <a:cs typeface="Arial" panose="020B0604020202020204" pitchFamily="34" charset="0"/>
              </a:rPr>
              <a:t> by his beard and struck him and killed him.</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“Your servant has killed both the lion and the bear; and this uncircumcised Philistine will be like one of them, since he has taunted the armies of the living God.” </a:t>
            </a:r>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8" cy="212365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10:11 (NASB95) </a:t>
            </a:r>
          </a:p>
          <a:p>
            <a:pPr>
              <a:lnSpc>
                <a:spcPct val="150000"/>
              </a:lnSpc>
            </a:pPr>
            <a:r>
              <a:rPr lang="en-US" sz="2200" b="1" baseline="30000" dirty="0">
                <a:latin typeface="Arial" pitchFamily="34" charset="0"/>
                <a:cs typeface="Arial" pitchFamily="34" charset="0"/>
              </a:rPr>
              <a:t>11</a:t>
            </a:r>
            <a:r>
              <a:rPr lang="en-US" sz="2200" b="1" dirty="0">
                <a:latin typeface="Arial" pitchFamily="34" charset="0"/>
                <a:cs typeface="Arial" pitchFamily="34" charset="0"/>
              </a:rPr>
              <a:t> “I am the good shepherd; the good shepherd lays down His life for the sheep. </a:t>
            </a:r>
          </a:p>
        </p:txBody>
      </p:sp>
      <p:sp>
        <p:nvSpPr>
          <p:cNvPr id="11" name="Rectangle 10"/>
          <p:cNvSpPr>
            <a:spLocks noChangeArrowheads="1"/>
          </p:cNvSpPr>
          <p:nvPr/>
        </p:nvSpPr>
        <p:spPr bwMode="auto">
          <a:xfrm>
            <a:off x="4570767" y="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Good shepherd is willing to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risk his life for his sheep</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Example: David</a:t>
            </a:r>
            <a:endParaRPr lang="en-US" sz="10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566760" y="1107996"/>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Ultimate showing of Jesus care for His sheep is giving His life</a:t>
            </a:r>
            <a:endParaRPr lang="en-US" sz="10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565530" y="2237554"/>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thief takes the life of the sheep (v. 10), the good shepherd lays down his own life for the sheep</a:t>
            </a:r>
            <a:endParaRPr lang="en-US" sz="1000" b="1" dirty="0">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4582350" y="3684104"/>
            <a:ext cx="455842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has his death in view … literal shepherd’s death would have spelled disaster for the sheep; in this instance, it spells life for them!</a:t>
            </a:r>
            <a:endParaRPr lang="en-US" sz="1000" b="1" dirty="0">
              <a:latin typeface="Arial" panose="020B0604020202020204" pitchFamily="34" charset="0"/>
              <a:cs typeface="Arial" panose="020B0604020202020204" pitchFamily="34" charset="0"/>
            </a:endParaRPr>
          </a:p>
        </p:txBody>
      </p:sp>
      <p:sp>
        <p:nvSpPr>
          <p:cNvPr id="22" name="Rectangle 21"/>
          <p:cNvSpPr/>
          <p:nvPr/>
        </p:nvSpPr>
        <p:spPr>
          <a:xfrm>
            <a:off x="4585588" y="3944679"/>
            <a:ext cx="4547501" cy="160326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3:16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We know love by this, that He laid down His life for us</a:t>
            </a:r>
            <a:r>
              <a:rPr lang="en-US" sz="2000" b="1" dirty="0">
                <a:solidFill>
                  <a:schemeClr val="bg1"/>
                </a:solidFill>
                <a:latin typeface="Arial" panose="020B0604020202020204" pitchFamily="34" charset="0"/>
                <a:cs typeface="Arial" panose="020B0604020202020204" pitchFamily="34" charset="0"/>
              </a:rPr>
              <a:t>; and we ought to lay down our lives for the brethren.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11" grpId="0"/>
      <p:bldP spid="14" grpId="0"/>
      <p:bldP spid="15" grpId="0"/>
      <p:bldP spid="18" grpId="0"/>
      <p:bldP spid="22" grpId="0" animBg="1"/>
      <p:bldP spid="2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10:12–13 (NASB95) </a:t>
            </a:r>
          </a:p>
          <a:p>
            <a:pPr>
              <a:lnSpc>
                <a:spcPct val="150000"/>
              </a:lnSpc>
            </a:pPr>
            <a:r>
              <a:rPr lang="en-US" sz="2200" b="1" baseline="30000" dirty="0">
                <a:latin typeface="Arial" pitchFamily="34" charset="0"/>
                <a:cs typeface="Arial" pitchFamily="34" charset="0"/>
              </a:rPr>
              <a:t>12</a:t>
            </a:r>
            <a:r>
              <a:rPr lang="en-US" sz="2200" b="1" dirty="0">
                <a:latin typeface="Arial" pitchFamily="34" charset="0"/>
                <a:cs typeface="Arial" pitchFamily="34" charset="0"/>
              </a:rPr>
              <a:t> “He who is a hired hand, and not a shepherd, who is not the owner of the sheep, sees the wolf coming, and leaves the sheep and flees, and the wolf snatches them and scatters </a:t>
            </a:r>
            <a:r>
              <a:rPr lang="en-US" sz="2200" b="1" i="1" dirty="0">
                <a:latin typeface="Arial" pitchFamily="34" charset="0"/>
                <a:cs typeface="Arial" pitchFamily="34" charset="0"/>
              </a:rPr>
              <a:t>them.</a:t>
            </a:r>
            <a:r>
              <a:rPr lang="en-US" sz="2200" b="1" dirty="0">
                <a:latin typeface="Arial" pitchFamily="34" charset="0"/>
                <a:cs typeface="Arial" pitchFamily="34" charset="0"/>
              </a:rPr>
              <a:t> </a:t>
            </a:r>
            <a:r>
              <a:rPr lang="en-US" sz="2200" b="1" baseline="30000" dirty="0">
                <a:latin typeface="Arial" pitchFamily="34" charset="0"/>
                <a:cs typeface="Arial" pitchFamily="34" charset="0"/>
              </a:rPr>
              <a:t>13</a:t>
            </a:r>
            <a:r>
              <a:rPr lang="en-US" sz="2200" b="1" dirty="0">
                <a:latin typeface="Arial" pitchFamily="34" charset="0"/>
                <a:cs typeface="Arial" pitchFamily="34" charset="0"/>
              </a:rPr>
              <a:t> “</a:t>
            </a:r>
            <a:r>
              <a:rPr lang="en-US" sz="2200" b="1" i="1" dirty="0">
                <a:latin typeface="Arial" pitchFamily="34" charset="0"/>
                <a:cs typeface="Arial" pitchFamily="34" charset="0"/>
              </a:rPr>
              <a:t>He flees</a:t>
            </a:r>
            <a:r>
              <a:rPr lang="en-US" sz="2200" b="1" dirty="0">
                <a:latin typeface="Arial" pitchFamily="34" charset="0"/>
                <a:cs typeface="Arial" pitchFamily="34" charset="0"/>
              </a:rPr>
              <a:t> because he is a hired hand and is not concerned about the sheep. </a:t>
            </a:r>
          </a:p>
        </p:txBody>
      </p:sp>
      <p:sp>
        <p:nvSpPr>
          <p:cNvPr id="11" name="Rectangle 10"/>
          <p:cNvSpPr>
            <a:spLocks noChangeArrowheads="1"/>
          </p:cNvSpPr>
          <p:nvPr/>
        </p:nvSpPr>
        <p:spPr bwMode="auto">
          <a:xfrm>
            <a:off x="4570767" y="0"/>
            <a:ext cx="455842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Thieves and robbers</a:t>
            </a:r>
            <a:r>
              <a:rPr lang="en-US" sz="2200" b="1" dirty="0">
                <a:latin typeface="Arial" panose="020B0604020202020204" pitchFamily="34" charset="0"/>
                <a:cs typeface="Arial" panose="020B0604020202020204" pitchFamily="34" charset="0"/>
              </a:rPr>
              <a:t> are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obviously wicked (vs. 1,8) …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hired hand</a:t>
            </a:r>
            <a:r>
              <a:rPr lang="en-US" sz="2200" b="1" dirty="0">
                <a:latin typeface="Arial" panose="020B0604020202020204" pitchFamily="34" charset="0"/>
                <a:cs typeface="Arial" panose="020B0604020202020204" pitchFamily="34" charset="0"/>
              </a:rPr>
              <a:t> is not obviously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wicked but out for his own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good rather than the sheep</a:t>
            </a:r>
            <a:endParaRPr lang="en-US" sz="10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570767" y="1785104"/>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In this man’s heart there is no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concern</a:t>
            </a:r>
            <a:r>
              <a:rPr lang="en-US" sz="2200" b="1" dirty="0">
                <a:latin typeface="Arial" panose="020B0604020202020204" pitchFamily="34" charset="0"/>
                <a:cs typeface="Arial" panose="020B0604020202020204" pitchFamily="34" charset="0"/>
              </a:rPr>
              <a:t> for the sheep, only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 pay</a:t>
            </a:r>
            <a:endParaRPr lang="en-US" sz="1000" b="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570767" y="2893100"/>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shepherd owner, takes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 sheep into his heart,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worries over them and will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even die for them if need be</a:t>
            </a:r>
            <a:endParaRPr lang="en-US" sz="1000" b="1" dirty="0">
              <a:latin typeface="Arial" panose="020B0604020202020204" pitchFamily="34" charset="0"/>
              <a:cs typeface="Arial" panose="020B0604020202020204" pitchFamily="34" charset="0"/>
            </a:endParaRPr>
          </a:p>
        </p:txBody>
      </p:sp>
      <p:sp>
        <p:nvSpPr>
          <p:cNvPr id="15" name="Rectangle 14"/>
          <p:cNvSpPr/>
          <p:nvPr/>
        </p:nvSpPr>
        <p:spPr>
          <a:xfrm>
            <a:off x="0" y="5547946"/>
            <a:ext cx="9149847" cy="131005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5" idx="2"/>
          </p:cNvCxnSpPr>
          <p:nvPr/>
        </p:nvCxnSpPr>
        <p:spPr>
          <a:xfrm>
            <a:off x="4572000" y="5547946"/>
            <a:ext cx="2924" cy="1310054"/>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4570767" y="4339650"/>
            <a:ext cx="455842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leaders of the Jews seem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to be the </a:t>
            </a:r>
            <a:r>
              <a:rPr lang="en-US" sz="2200" b="1" i="1" dirty="0">
                <a:latin typeface="Arial" panose="020B0604020202020204" pitchFamily="34" charset="0"/>
                <a:cs typeface="Arial" panose="020B0604020202020204" pitchFamily="34" charset="0"/>
              </a:rPr>
              <a:t>hired hand</a:t>
            </a:r>
            <a:r>
              <a:rPr lang="en-US" sz="2200" b="1" dirty="0">
                <a:latin typeface="Arial" panose="020B0604020202020204" pitchFamily="34" charset="0"/>
                <a:cs typeface="Arial" panose="020B0604020202020204" pitchFamily="34" charset="0"/>
              </a:rPr>
              <a:t> …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jealously preserving their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own positions and assuring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their wages and status while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not being concerned with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 salvation of the people</a:t>
            </a:r>
            <a:endParaRPr lang="en-US" sz="1000" b="1" dirty="0">
              <a:latin typeface="Arial" panose="020B0604020202020204" pitchFamily="34" charset="0"/>
              <a:cs typeface="Arial" panose="020B0604020202020204" pitchFamily="34" charset="0"/>
            </a:endParaRPr>
          </a:p>
        </p:txBody>
      </p:sp>
      <p:sp>
        <p:nvSpPr>
          <p:cNvPr id="17" name="Rectangle 16"/>
          <p:cNvSpPr/>
          <p:nvPr/>
        </p:nvSpPr>
        <p:spPr>
          <a:xfrm>
            <a:off x="-5847" y="4986671"/>
            <a:ext cx="4577847" cy="186069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Zechariah 11:17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“Woe to the </a:t>
            </a:r>
            <a:r>
              <a:rPr lang="en-US" sz="2000" b="1" u="sng" dirty="0">
                <a:solidFill>
                  <a:schemeClr val="bg1"/>
                </a:solidFill>
                <a:latin typeface="Arial" panose="020B0604020202020204" pitchFamily="34" charset="0"/>
                <a:cs typeface="Arial" panose="020B0604020202020204" pitchFamily="34" charset="0"/>
              </a:rPr>
              <a:t>worthless shepherd</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Who leaves the flock</a:t>
            </a:r>
            <a:r>
              <a:rPr lang="en-US" sz="2000" b="1" dirty="0">
                <a:solidFill>
                  <a:schemeClr val="bg1"/>
                </a:solidFill>
                <a:latin typeface="Arial" panose="020B0604020202020204" pitchFamily="34" charset="0"/>
                <a:cs typeface="Arial" panose="020B0604020202020204" pitchFamily="34" charset="0"/>
              </a:rPr>
              <a:t>! A sword will be on his arm And on his right eye! His arm will be totally withered And his right eye will be blind.”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4"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547946"/>
            <a:ext cx="9149847" cy="131005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9" idx="2"/>
          </p:cNvCxnSpPr>
          <p:nvPr/>
        </p:nvCxnSpPr>
        <p:spPr>
          <a:xfrm>
            <a:off x="4572000" y="5547946"/>
            <a:ext cx="2924" cy="1310054"/>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364715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10:14–15 (NASB95) </a:t>
            </a:r>
          </a:p>
          <a:p>
            <a:pPr>
              <a:lnSpc>
                <a:spcPct val="150000"/>
              </a:lnSpc>
            </a:pPr>
            <a:r>
              <a:rPr lang="en-US" sz="2200" b="1" baseline="30000" dirty="0">
                <a:latin typeface="Arial" pitchFamily="34" charset="0"/>
                <a:cs typeface="Arial" pitchFamily="34" charset="0"/>
              </a:rPr>
              <a:t>14</a:t>
            </a:r>
            <a:r>
              <a:rPr lang="en-US" sz="2200" b="1" dirty="0">
                <a:latin typeface="Arial" pitchFamily="34" charset="0"/>
                <a:cs typeface="Arial" pitchFamily="34" charset="0"/>
              </a:rPr>
              <a:t> “I am the good shepherd, and I know My own and My own know Me, </a:t>
            </a:r>
            <a:r>
              <a:rPr lang="en-US" sz="2200" b="1" baseline="30000" dirty="0">
                <a:latin typeface="Arial" pitchFamily="34" charset="0"/>
                <a:cs typeface="Arial" pitchFamily="34" charset="0"/>
              </a:rPr>
              <a:t>15</a:t>
            </a:r>
            <a:r>
              <a:rPr lang="en-US" sz="2200" b="1" dirty="0">
                <a:latin typeface="Arial" pitchFamily="34" charset="0"/>
                <a:cs typeface="Arial" pitchFamily="34" charset="0"/>
              </a:rPr>
              <a:t> even as the Father knows Me and I know the Father; and I lay down My life for the sheep. </a:t>
            </a:r>
          </a:p>
        </p:txBody>
      </p:sp>
      <p:sp>
        <p:nvSpPr>
          <p:cNvPr id="11" name="Rectangle 10"/>
          <p:cNvSpPr>
            <a:spLocks noChangeArrowheads="1"/>
          </p:cNvSpPr>
          <p:nvPr/>
        </p:nvSpPr>
        <p:spPr bwMode="auto">
          <a:xfrm>
            <a:off x="4570767" y="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has a intimate relationship with both His sheep and The Father</a:t>
            </a:r>
            <a:endParaRPr lang="en-US" sz="1000" b="1"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82351" y="1107996"/>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He knew His sheep required a sacrifice to redeem them from sin</a:t>
            </a:r>
            <a:endParaRPr lang="en-US" sz="1000" b="1" dirty="0">
              <a:latin typeface="Arial" panose="020B0604020202020204" pitchFamily="34" charset="0"/>
              <a:cs typeface="Arial" panose="020B0604020202020204" pitchFamily="34" charset="0"/>
            </a:endParaRPr>
          </a:p>
        </p:txBody>
      </p:sp>
      <p:sp>
        <p:nvSpPr>
          <p:cNvPr id="7" name="Rectangle 6"/>
          <p:cNvSpPr/>
          <p:nvPr/>
        </p:nvSpPr>
        <p:spPr>
          <a:xfrm>
            <a:off x="4563890" y="3660337"/>
            <a:ext cx="4577847" cy="320021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Isaiah 59:2 (NASB95) </a:t>
            </a:r>
          </a:p>
          <a:p>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your iniquities have made a separation between you and your God, And your sins have hidden </a:t>
            </a:r>
            <a:r>
              <a:rPr lang="en-US" sz="2000" b="1" i="1" u="sng" dirty="0">
                <a:solidFill>
                  <a:schemeClr val="bg1"/>
                </a:solidFill>
                <a:latin typeface="Arial" panose="020B0604020202020204" pitchFamily="34" charset="0"/>
                <a:cs typeface="Arial" panose="020B0604020202020204" pitchFamily="34" charset="0"/>
              </a:rPr>
              <a:t>His</a:t>
            </a:r>
            <a:r>
              <a:rPr lang="en-US" sz="2000" b="1" u="sng" dirty="0">
                <a:solidFill>
                  <a:schemeClr val="bg1"/>
                </a:solidFill>
                <a:latin typeface="Arial" panose="020B0604020202020204" pitchFamily="34" charset="0"/>
                <a:cs typeface="Arial" panose="020B0604020202020204" pitchFamily="34" charset="0"/>
              </a:rPr>
              <a:t> face from you so that He does not hear</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br>
              <a:rPr lang="en-US" sz="8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Romans 6:23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For the </a:t>
            </a:r>
            <a:r>
              <a:rPr lang="en-US" sz="2000" b="1" u="sng" dirty="0">
                <a:solidFill>
                  <a:schemeClr val="bg1"/>
                </a:solidFill>
                <a:latin typeface="Arial" panose="020B0604020202020204" pitchFamily="34" charset="0"/>
                <a:cs typeface="Arial" panose="020B0604020202020204" pitchFamily="34" charset="0"/>
              </a:rPr>
              <a:t>wages of sin is death</a:t>
            </a:r>
            <a:r>
              <a:rPr lang="en-US" sz="2000" b="1" dirty="0">
                <a:solidFill>
                  <a:schemeClr val="bg1"/>
                </a:solidFill>
                <a:latin typeface="Arial" panose="020B0604020202020204" pitchFamily="34" charset="0"/>
                <a:cs typeface="Arial" panose="020B0604020202020204" pitchFamily="34" charset="0"/>
              </a:rPr>
              <a:t>, but the free gift of God is eternal life in Christ Jesus our Lord. </a:t>
            </a:r>
          </a:p>
        </p:txBody>
      </p:sp>
      <p:sp>
        <p:nvSpPr>
          <p:cNvPr id="12" name="Rectangle 11"/>
          <p:cNvSpPr>
            <a:spLocks noChangeArrowheads="1"/>
          </p:cNvSpPr>
          <p:nvPr/>
        </p:nvSpPr>
        <p:spPr bwMode="auto">
          <a:xfrm>
            <a:off x="4570767" y="2213324"/>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He knew the just and merciful Father required a price to be paid to atone for sins </a:t>
            </a:r>
            <a:endParaRPr lang="en-US" sz="10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570767" y="332132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loved both and gave his life as a sacrifice for sin for all time</a:t>
            </a:r>
            <a:endParaRPr lang="en-US" sz="1000" b="1" dirty="0">
              <a:latin typeface="Arial" panose="020B0604020202020204" pitchFamily="34" charset="0"/>
              <a:cs typeface="Arial" panose="020B0604020202020204" pitchFamily="34" charset="0"/>
            </a:endParaRPr>
          </a:p>
        </p:txBody>
      </p:sp>
      <p:sp>
        <p:nvSpPr>
          <p:cNvPr id="15" name="Rectangle 14"/>
          <p:cNvSpPr/>
          <p:nvPr/>
        </p:nvSpPr>
        <p:spPr>
          <a:xfrm>
            <a:off x="15137" y="3638608"/>
            <a:ext cx="4532027" cy="321878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Hebrews 10:11–12 (NASB95) </a:t>
            </a:r>
          </a:p>
          <a:p>
            <a:r>
              <a:rPr lang="en-US" b="1" baseline="30000" dirty="0">
                <a:solidFill>
                  <a:schemeClr val="bg1"/>
                </a:solidFill>
                <a:latin typeface="Arial" panose="020B0604020202020204" pitchFamily="34" charset="0"/>
                <a:cs typeface="Arial" panose="020B0604020202020204" pitchFamily="34" charset="0"/>
              </a:rPr>
              <a:t>11</a:t>
            </a:r>
            <a:r>
              <a:rPr lang="en-US" b="1" dirty="0">
                <a:solidFill>
                  <a:schemeClr val="bg1"/>
                </a:solidFill>
                <a:latin typeface="Arial" panose="020B0604020202020204" pitchFamily="34" charset="0"/>
                <a:cs typeface="Arial" panose="020B0604020202020204" pitchFamily="34" charset="0"/>
              </a:rPr>
              <a:t> Every priest stands daily ministering and offering time after time the same sacrifices, which can never take away sins; </a:t>
            </a:r>
            <a:r>
              <a:rPr lang="en-US" b="1" baseline="30000" dirty="0">
                <a:solidFill>
                  <a:schemeClr val="bg1"/>
                </a:solidFill>
                <a:latin typeface="Arial" panose="020B0604020202020204" pitchFamily="34" charset="0"/>
                <a:cs typeface="Arial" panose="020B0604020202020204" pitchFamily="34" charset="0"/>
              </a:rPr>
              <a:t>12</a:t>
            </a:r>
            <a:r>
              <a:rPr lang="en-US" b="1" dirty="0">
                <a:solidFill>
                  <a:schemeClr val="bg1"/>
                </a:solidFill>
                <a:latin typeface="Arial" panose="020B0604020202020204" pitchFamily="34" charset="0"/>
                <a:cs typeface="Arial" panose="020B0604020202020204" pitchFamily="34" charset="0"/>
              </a:rPr>
              <a:t> but </a:t>
            </a:r>
            <a:r>
              <a:rPr lang="en-US" b="1" u="sng" dirty="0">
                <a:solidFill>
                  <a:schemeClr val="bg1"/>
                </a:solidFill>
                <a:latin typeface="Arial" panose="020B0604020202020204" pitchFamily="34" charset="0"/>
                <a:cs typeface="Arial" panose="020B0604020202020204" pitchFamily="34" charset="0"/>
              </a:rPr>
              <a:t>He, having offered one sacrifice for sins for all time</a:t>
            </a:r>
            <a:r>
              <a:rPr lang="en-US" b="1" dirty="0">
                <a:solidFill>
                  <a:schemeClr val="bg1"/>
                </a:solidFill>
                <a:latin typeface="Arial" panose="020B0604020202020204" pitchFamily="34" charset="0"/>
                <a:cs typeface="Arial" panose="020B0604020202020204" pitchFamily="34" charset="0"/>
              </a:rPr>
              <a:t>, </a:t>
            </a:r>
            <a:r>
              <a:rPr lang="en-US" b="1" cap="small" dirty="0">
                <a:solidFill>
                  <a:schemeClr val="bg1"/>
                </a:solidFill>
                <a:latin typeface="Arial" panose="020B0604020202020204" pitchFamily="34" charset="0"/>
                <a:cs typeface="Arial" panose="020B0604020202020204" pitchFamily="34" charset="0"/>
              </a:rPr>
              <a:t>sat down at the right hand of God</a:t>
            </a:r>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1 Peter 1:19 (NASB95) </a:t>
            </a:r>
          </a:p>
          <a:p>
            <a:r>
              <a:rPr lang="en-US" b="1" baseline="30000" dirty="0">
                <a:solidFill>
                  <a:schemeClr val="bg1"/>
                </a:solidFill>
                <a:latin typeface="Arial" panose="020B0604020202020204" pitchFamily="34" charset="0"/>
                <a:cs typeface="Arial" panose="020B0604020202020204" pitchFamily="34" charset="0"/>
              </a:rPr>
              <a:t>19</a:t>
            </a:r>
            <a:r>
              <a:rPr lang="en-US" b="1" dirty="0">
                <a:solidFill>
                  <a:schemeClr val="bg1"/>
                </a:solidFill>
                <a:latin typeface="Arial" panose="020B0604020202020204" pitchFamily="34" charset="0"/>
                <a:cs typeface="Arial" panose="020B0604020202020204" pitchFamily="34" charset="0"/>
              </a:rPr>
              <a:t> … </a:t>
            </a:r>
            <a:r>
              <a:rPr lang="en-US" b="1" u="sng" dirty="0">
                <a:solidFill>
                  <a:schemeClr val="bg1"/>
                </a:solidFill>
                <a:latin typeface="Arial" panose="020B0604020202020204" pitchFamily="34" charset="0"/>
                <a:cs typeface="Arial" panose="020B0604020202020204" pitchFamily="34" charset="0"/>
              </a:rPr>
              <a:t>as of a lamb unblemished and spotless, </a:t>
            </a:r>
            <a:r>
              <a:rPr lang="en-US" b="1" i="1" u="sng" dirty="0">
                <a:solidFill>
                  <a:schemeClr val="bg1"/>
                </a:solidFill>
                <a:latin typeface="Arial" panose="020B0604020202020204" pitchFamily="34" charset="0"/>
                <a:cs typeface="Arial" panose="020B0604020202020204" pitchFamily="34" charset="0"/>
              </a:rPr>
              <a:t>the blood</a:t>
            </a:r>
            <a:r>
              <a:rPr lang="en-US" b="1" u="sng" dirty="0">
                <a:solidFill>
                  <a:schemeClr val="bg1"/>
                </a:solidFill>
                <a:latin typeface="Arial" panose="020B0604020202020204" pitchFamily="34" charset="0"/>
                <a:cs typeface="Arial" panose="020B0604020202020204" pitchFamily="34" charset="0"/>
              </a:rPr>
              <a:t> of Christ</a:t>
            </a:r>
            <a:r>
              <a:rPr lang="en-US" b="1" dirty="0">
                <a:solidFill>
                  <a:schemeClr val="bg1"/>
                </a:solidFill>
                <a:latin typeface="Arial" panose="020B0604020202020204" pitchFamily="34" charset="0"/>
                <a:cs typeface="Arial" panose="020B0604020202020204" pitchFamily="34" charset="0"/>
              </a:rPr>
              <a:t>.</a:t>
            </a:r>
          </a:p>
        </p:txBody>
      </p:sp>
      <p:sp>
        <p:nvSpPr>
          <p:cNvPr id="16" name="Rectangle 15"/>
          <p:cNvSpPr>
            <a:spLocks noChangeArrowheads="1"/>
          </p:cNvSpPr>
          <p:nvPr/>
        </p:nvSpPr>
        <p:spPr bwMode="auto">
          <a:xfrm>
            <a:off x="4569744" y="5196183"/>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is our intermediary to The Father</a:t>
            </a:r>
            <a:endParaRPr lang="en-US" sz="1000" b="1" dirty="0">
              <a:latin typeface="Arial" panose="020B0604020202020204" pitchFamily="34" charset="0"/>
              <a:cs typeface="Arial" panose="020B0604020202020204" pitchFamily="34" charset="0"/>
            </a:endParaRPr>
          </a:p>
        </p:txBody>
      </p:sp>
      <p:sp>
        <p:nvSpPr>
          <p:cNvPr id="17" name="Rectangle 16"/>
          <p:cNvSpPr/>
          <p:nvPr/>
        </p:nvSpPr>
        <p:spPr>
          <a:xfrm>
            <a:off x="-11393" y="5373557"/>
            <a:ext cx="4573233" cy="148311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Timothy 2:5 (NASB95) </a:t>
            </a:r>
          </a:p>
          <a:p>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For there is one God, </a:t>
            </a:r>
            <a:r>
              <a:rPr lang="en-US" sz="2000" b="1" i="1"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one mediator also between God and men,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man Christ Jesus, </a:t>
            </a:r>
          </a:p>
        </p:txBody>
      </p:sp>
      <p:sp>
        <p:nvSpPr>
          <p:cNvPr id="13" name="Rectangle 12"/>
          <p:cNvSpPr/>
          <p:nvPr/>
        </p:nvSpPr>
        <p:spPr>
          <a:xfrm>
            <a:off x="4568203" y="4957205"/>
            <a:ext cx="4577847" cy="190079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9:22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And according to the Law, </a:t>
            </a:r>
            <a:r>
              <a:rPr lang="en-US" sz="2000" b="1" i="1" dirty="0">
                <a:solidFill>
                  <a:schemeClr val="bg1"/>
                </a:solidFill>
                <a:latin typeface="Arial" panose="020B0604020202020204" pitchFamily="34" charset="0"/>
                <a:cs typeface="Arial" panose="020B0604020202020204" pitchFamily="34" charset="0"/>
              </a:rPr>
              <a:t>one may</a:t>
            </a:r>
            <a:r>
              <a:rPr lang="en-US" sz="2000" b="1" dirty="0">
                <a:solidFill>
                  <a:schemeClr val="bg1"/>
                </a:solidFill>
                <a:latin typeface="Arial" panose="020B0604020202020204" pitchFamily="34" charset="0"/>
                <a:cs typeface="Arial" panose="020B0604020202020204" pitchFamily="34" charset="0"/>
              </a:rPr>
              <a:t> almost </a:t>
            </a:r>
            <a:r>
              <a:rPr lang="en-US" sz="2000" b="1" i="1" dirty="0">
                <a:solidFill>
                  <a:schemeClr val="bg1"/>
                </a:solidFill>
                <a:latin typeface="Arial" panose="020B0604020202020204" pitchFamily="34" charset="0"/>
                <a:cs typeface="Arial" panose="020B0604020202020204" pitchFamily="34" charset="0"/>
              </a:rPr>
              <a:t>say</a:t>
            </a:r>
            <a:r>
              <a:rPr lang="en-US" sz="2000" b="1" dirty="0">
                <a:solidFill>
                  <a:schemeClr val="bg1"/>
                </a:solidFill>
                <a:latin typeface="Arial" panose="020B0604020202020204" pitchFamily="34" charset="0"/>
                <a:cs typeface="Arial" panose="020B0604020202020204" pitchFamily="34" charset="0"/>
              </a:rPr>
              <a:t>, all things are cleansed with blood, and </a:t>
            </a:r>
            <a:r>
              <a:rPr lang="en-US" sz="2000" b="1" u="sng" dirty="0">
                <a:solidFill>
                  <a:schemeClr val="bg1"/>
                </a:solidFill>
                <a:latin typeface="Arial" panose="020B0604020202020204" pitchFamily="34" charset="0"/>
                <a:cs typeface="Arial" panose="020B0604020202020204" pitchFamily="34" charset="0"/>
              </a:rPr>
              <a:t>without shedding of blood there is no forgiveness</a:t>
            </a:r>
            <a:r>
              <a:rPr lang="en-US" sz="2000" b="1" dirty="0">
                <a:solidFill>
                  <a:schemeClr val="bg1"/>
                </a:solidFill>
                <a:latin typeface="Arial" panose="020B0604020202020204" pitchFamily="34" charset="0"/>
                <a:cs typeface="Arial" panose="020B0604020202020204" pitchFamily="34" charset="0"/>
              </a:rPr>
              <a:t>. </a:t>
            </a:r>
          </a:p>
        </p:txBody>
      </p:sp>
      <p:sp>
        <p:nvSpPr>
          <p:cNvPr id="18" name="Rectangle 17"/>
          <p:cNvSpPr/>
          <p:nvPr/>
        </p:nvSpPr>
        <p:spPr>
          <a:xfrm>
            <a:off x="-2923" y="5462125"/>
            <a:ext cx="4532027" cy="138524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Ephesians 2:16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and might reconcile them both in one body to God through the cross, by it having put to death the enmity. </a:t>
            </a:r>
          </a:p>
        </p:txBody>
      </p:sp>
      <p:sp>
        <p:nvSpPr>
          <p:cNvPr id="21" name="Rectangle 20"/>
          <p:cNvSpPr>
            <a:spLocks noChangeArrowheads="1"/>
          </p:cNvSpPr>
          <p:nvPr/>
        </p:nvSpPr>
        <p:spPr bwMode="auto">
          <a:xfrm>
            <a:off x="4570766" y="4429316"/>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reconciled the Sheep to the Father through the cross</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5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xit" presetSubtype="0" fill="hold" grpId="1"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6" grpId="0"/>
      <p:bldP spid="7" grpId="0" animBg="1"/>
      <p:bldP spid="7" grpId="1" animBg="1"/>
      <p:bldP spid="12" grpId="0"/>
      <p:bldP spid="14" grpId="0"/>
      <p:bldP spid="15" grpId="0" animBg="1"/>
      <p:bldP spid="15" grpId="1" animBg="1"/>
      <p:bldP spid="16" grpId="0"/>
      <p:bldP spid="17" grpId="0" animBg="1"/>
      <p:bldP spid="13" grpId="0" animBg="1"/>
      <p:bldP spid="13" grpId="1" animBg="1"/>
      <p:bldP spid="18" grpId="0" animBg="1"/>
      <p:bldP spid="18" grpId="1"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10:16 (NASB95) </a:t>
            </a:r>
          </a:p>
          <a:p>
            <a:pPr>
              <a:lnSpc>
                <a:spcPct val="150000"/>
              </a:lnSpc>
            </a:pPr>
            <a:r>
              <a:rPr lang="en-US" sz="2200" b="1" baseline="30000" dirty="0">
                <a:latin typeface="Arial" pitchFamily="34" charset="0"/>
                <a:cs typeface="Arial" pitchFamily="34" charset="0"/>
              </a:rPr>
              <a:t>16</a:t>
            </a:r>
            <a:r>
              <a:rPr lang="en-US" sz="2200" b="1" dirty="0">
                <a:latin typeface="Arial" pitchFamily="34" charset="0"/>
                <a:cs typeface="Arial" pitchFamily="34" charset="0"/>
              </a:rPr>
              <a:t> “I have other sheep, which are not of this fold; I must bring them also, and they will hear My voice; and they will become one flock </a:t>
            </a:r>
            <a:r>
              <a:rPr lang="en-US" sz="2200" b="1" i="1" dirty="0">
                <a:latin typeface="Arial" pitchFamily="34" charset="0"/>
                <a:cs typeface="Arial" pitchFamily="34" charset="0"/>
              </a:rPr>
              <a:t>with</a:t>
            </a:r>
            <a:r>
              <a:rPr lang="en-US" sz="2200" b="1" dirty="0">
                <a:latin typeface="Arial" pitchFamily="34" charset="0"/>
                <a:cs typeface="Arial" pitchFamily="34" charset="0"/>
              </a:rPr>
              <a:t> one shepherd. </a:t>
            </a:r>
          </a:p>
        </p:txBody>
      </p:sp>
      <p:sp>
        <p:nvSpPr>
          <p:cNvPr id="10" name="Rectangle 9"/>
          <p:cNvSpPr>
            <a:spLocks noChangeArrowheads="1"/>
          </p:cNvSpPr>
          <p:nvPr/>
        </p:nvSpPr>
        <p:spPr bwMode="auto">
          <a:xfrm>
            <a:off x="4570767" y="0"/>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Fold initially was only the Jews / children of Israel</a:t>
            </a:r>
            <a:endParaRPr lang="en-US" sz="1000" b="1" dirty="0">
              <a:latin typeface="Arial" panose="020B0604020202020204" pitchFamily="34" charset="0"/>
              <a:cs typeface="Arial" panose="020B0604020202020204" pitchFamily="34" charset="0"/>
            </a:endParaRPr>
          </a:p>
        </p:txBody>
      </p:sp>
      <p:sp>
        <p:nvSpPr>
          <p:cNvPr id="11" name="Rectangle 10"/>
          <p:cNvSpPr/>
          <p:nvPr/>
        </p:nvSpPr>
        <p:spPr>
          <a:xfrm>
            <a:off x="4581688" y="4125433"/>
            <a:ext cx="4547501" cy="140941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4:22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“You worship what you do not know; we worship what we know, for </a:t>
            </a:r>
            <a:r>
              <a:rPr lang="en-US" sz="2000" b="1" u="sng" dirty="0">
                <a:solidFill>
                  <a:schemeClr val="bg1"/>
                </a:solidFill>
                <a:latin typeface="Arial" panose="020B0604020202020204" pitchFamily="34" charset="0"/>
                <a:cs typeface="Arial" panose="020B0604020202020204" pitchFamily="34" charset="0"/>
              </a:rPr>
              <a:t>salvation is from the Jews</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570766" y="769441"/>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But will ultimately (and now does) include the Gentiles</a:t>
            </a:r>
            <a:endParaRPr lang="en-US" sz="10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570767" y="1538882"/>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commanded this in the  great commission</a:t>
            </a:r>
            <a:endParaRPr lang="en-US" sz="1000" b="1" dirty="0">
              <a:latin typeface="Arial" panose="020B0604020202020204" pitchFamily="34" charset="0"/>
              <a:cs typeface="Arial" panose="020B0604020202020204" pitchFamily="34" charset="0"/>
            </a:endParaRPr>
          </a:p>
        </p:txBody>
      </p:sp>
      <p:sp>
        <p:nvSpPr>
          <p:cNvPr id="15" name="Rectangle 14"/>
          <p:cNvSpPr/>
          <p:nvPr/>
        </p:nvSpPr>
        <p:spPr>
          <a:xfrm>
            <a:off x="4592295" y="3077764"/>
            <a:ext cx="4547501" cy="378023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28:18–20 (NASB95) </a:t>
            </a:r>
          </a:p>
          <a:p>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And Jesus came up and spoke to them, saying, “All authority has been given to Me in heaven and on earth. </a:t>
            </a:r>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Go therefore and make disciples of all the nations</a:t>
            </a:r>
            <a:r>
              <a:rPr lang="en-US" sz="2000" b="1" dirty="0">
                <a:solidFill>
                  <a:schemeClr val="bg1"/>
                </a:solidFill>
                <a:latin typeface="Arial" panose="020B0604020202020204" pitchFamily="34" charset="0"/>
                <a:cs typeface="Arial" panose="020B0604020202020204" pitchFamily="34" charset="0"/>
              </a:rPr>
              <a:t>, baptizing them in the name of the Father and the Son and the Holy Spirit, </a:t>
            </a:r>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teaching them to observe all that I commanded you; and lo, I am with you always, even to the end of the age.” </a:t>
            </a:r>
          </a:p>
        </p:txBody>
      </p:sp>
      <p:sp>
        <p:nvSpPr>
          <p:cNvPr id="16" name="Rectangle 15"/>
          <p:cNvSpPr>
            <a:spLocks noChangeArrowheads="1"/>
          </p:cNvSpPr>
          <p:nvPr/>
        </p:nvSpPr>
        <p:spPr bwMode="auto">
          <a:xfrm>
            <a:off x="4566877" y="2308323"/>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Many today incorrectly interpret this text: Jehovah’s Witnesses, Mormon’s, etc. (see the book)</a:t>
            </a:r>
            <a:endParaRPr lang="en-US" sz="1000" b="1" dirty="0">
              <a:latin typeface="Arial" panose="020B0604020202020204" pitchFamily="34" charset="0"/>
              <a:cs typeface="Arial" panose="020B0604020202020204" pitchFamily="34" charset="0"/>
            </a:endParaRPr>
          </a:p>
        </p:txBody>
      </p:sp>
      <p:sp>
        <p:nvSpPr>
          <p:cNvPr id="18" name="Rectangle 17"/>
          <p:cNvSpPr/>
          <p:nvPr/>
        </p:nvSpPr>
        <p:spPr>
          <a:xfrm>
            <a:off x="-21528" y="-3169"/>
            <a:ext cx="4547501" cy="68580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Ephesians 2:11–16 (NASB95) </a:t>
            </a:r>
          </a:p>
          <a:p>
            <a:r>
              <a:rPr lang="en-US" sz="1900" b="1" baseline="30000" dirty="0">
                <a:solidFill>
                  <a:schemeClr val="bg1"/>
                </a:solidFill>
                <a:latin typeface="Arial" panose="020B0604020202020204" pitchFamily="34" charset="0"/>
                <a:cs typeface="Arial" panose="020B0604020202020204" pitchFamily="34" charset="0"/>
              </a:rPr>
              <a:t>11</a:t>
            </a:r>
            <a:r>
              <a:rPr lang="en-US" sz="1900" b="1" dirty="0">
                <a:solidFill>
                  <a:schemeClr val="bg1"/>
                </a:solidFill>
                <a:latin typeface="Arial" panose="020B0604020202020204" pitchFamily="34" charset="0"/>
                <a:cs typeface="Arial" panose="020B0604020202020204" pitchFamily="34" charset="0"/>
              </a:rPr>
              <a:t> Therefore remember that </a:t>
            </a:r>
            <a:r>
              <a:rPr lang="en-US" sz="1900" b="1" u="sng" dirty="0">
                <a:solidFill>
                  <a:schemeClr val="bg1"/>
                </a:solidFill>
                <a:latin typeface="Arial" panose="020B0604020202020204" pitchFamily="34" charset="0"/>
                <a:cs typeface="Arial" panose="020B0604020202020204" pitchFamily="34" charset="0"/>
              </a:rPr>
              <a:t>formerly you, the Gentiles in the flesh</a:t>
            </a:r>
            <a:r>
              <a:rPr lang="en-US" sz="1900" b="1" dirty="0">
                <a:solidFill>
                  <a:schemeClr val="bg1"/>
                </a:solidFill>
                <a:latin typeface="Arial" panose="020B0604020202020204" pitchFamily="34" charset="0"/>
                <a:cs typeface="Arial" panose="020B0604020202020204" pitchFamily="34" charset="0"/>
              </a:rPr>
              <a:t>, … </a:t>
            </a:r>
            <a:r>
              <a:rPr lang="en-US" sz="1900" b="1" baseline="30000" dirty="0">
                <a:solidFill>
                  <a:schemeClr val="bg1"/>
                </a:solidFill>
                <a:latin typeface="Arial" panose="020B0604020202020204" pitchFamily="34" charset="0"/>
                <a:cs typeface="Arial" panose="020B0604020202020204" pitchFamily="34" charset="0"/>
              </a:rPr>
              <a:t>12</a:t>
            </a:r>
            <a:r>
              <a:rPr lang="en-US" sz="1900" b="1" dirty="0">
                <a:solidFill>
                  <a:schemeClr val="bg1"/>
                </a:solidFill>
                <a:latin typeface="Arial" panose="020B0604020202020204" pitchFamily="34" charset="0"/>
                <a:cs typeface="Arial" panose="020B0604020202020204" pitchFamily="34" charset="0"/>
              </a:rPr>
              <a:t> </a:t>
            </a:r>
            <a:r>
              <a:rPr lang="en-US" sz="1900" b="1" i="1" dirty="0">
                <a:solidFill>
                  <a:schemeClr val="bg1"/>
                </a:solidFill>
                <a:latin typeface="Arial" panose="020B0604020202020204" pitchFamily="34" charset="0"/>
                <a:cs typeface="Arial" panose="020B0604020202020204" pitchFamily="34" charset="0"/>
              </a:rPr>
              <a:t>remember</a:t>
            </a:r>
            <a:r>
              <a:rPr lang="en-US" sz="1900" b="1" dirty="0">
                <a:solidFill>
                  <a:schemeClr val="bg1"/>
                </a:solidFill>
                <a:latin typeface="Arial" panose="020B0604020202020204" pitchFamily="34" charset="0"/>
                <a:cs typeface="Arial" panose="020B0604020202020204" pitchFamily="34" charset="0"/>
              </a:rPr>
              <a:t> that you were at that time </a:t>
            </a:r>
            <a:r>
              <a:rPr lang="en-US" sz="1900" b="1" u="sng" dirty="0">
                <a:solidFill>
                  <a:schemeClr val="bg1"/>
                </a:solidFill>
                <a:latin typeface="Arial" panose="020B0604020202020204" pitchFamily="34" charset="0"/>
                <a:cs typeface="Arial" panose="020B0604020202020204" pitchFamily="34" charset="0"/>
              </a:rPr>
              <a:t>separate from Christ, excluded from the commonwealth of Israel</a:t>
            </a:r>
            <a:r>
              <a:rPr lang="en-US" sz="1900" b="1" dirty="0">
                <a:solidFill>
                  <a:schemeClr val="bg1"/>
                </a:solidFill>
                <a:latin typeface="Arial" panose="020B0604020202020204" pitchFamily="34" charset="0"/>
                <a:cs typeface="Arial" panose="020B0604020202020204" pitchFamily="34" charset="0"/>
              </a:rPr>
              <a:t>, and strangers to the covenants of promise, </a:t>
            </a:r>
            <a:r>
              <a:rPr lang="en-US" sz="1900" b="1" u="sng" dirty="0">
                <a:solidFill>
                  <a:schemeClr val="bg1"/>
                </a:solidFill>
                <a:latin typeface="Arial" panose="020B0604020202020204" pitchFamily="34" charset="0"/>
                <a:cs typeface="Arial" panose="020B0604020202020204" pitchFamily="34" charset="0"/>
              </a:rPr>
              <a:t>having no hope and without God in the world</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13</a:t>
            </a:r>
            <a:r>
              <a:rPr lang="en-US" sz="1900" b="1" dirty="0">
                <a:solidFill>
                  <a:schemeClr val="bg1"/>
                </a:solidFill>
                <a:latin typeface="Arial" panose="020B0604020202020204" pitchFamily="34" charset="0"/>
                <a:cs typeface="Arial" panose="020B0604020202020204" pitchFamily="34" charset="0"/>
              </a:rPr>
              <a:t> But </a:t>
            </a:r>
            <a:r>
              <a:rPr lang="en-US" sz="1900" b="1" u="sng" dirty="0">
                <a:solidFill>
                  <a:schemeClr val="bg1"/>
                </a:solidFill>
                <a:latin typeface="Arial" panose="020B0604020202020204" pitchFamily="34" charset="0"/>
                <a:cs typeface="Arial" panose="020B0604020202020204" pitchFamily="34" charset="0"/>
              </a:rPr>
              <a:t>now in Christ Jesus you who formerly were far off have been brought near by the blood of Christ</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14</a:t>
            </a:r>
            <a:r>
              <a:rPr lang="en-US" sz="1900" b="1" dirty="0">
                <a:solidFill>
                  <a:schemeClr val="bg1"/>
                </a:solidFill>
                <a:latin typeface="Arial" panose="020B0604020202020204" pitchFamily="34" charset="0"/>
                <a:cs typeface="Arial" panose="020B0604020202020204" pitchFamily="34" charset="0"/>
              </a:rPr>
              <a:t> For He Himself is our peace, who </a:t>
            </a:r>
            <a:r>
              <a:rPr lang="en-US" sz="1900" b="1" u="sng" dirty="0">
                <a:solidFill>
                  <a:schemeClr val="bg1"/>
                </a:solidFill>
                <a:latin typeface="Arial" panose="020B0604020202020204" pitchFamily="34" charset="0"/>
                <a:cs typeface="Arial" panose="020B0604020202020204" pitchFamily="34" charset="0"/>
              </a:rPr>
              <a:t>made both </a:t>
            </a:r>
            <a:r>
              <a:rPr lang="en-US" sz="1900" b="1" i="1" u="sng" dirty="0">
                <a:solidFill>
                  <a:schemeClr val="bg1"/>
                </a:solidFill>
                <a:latin typeface="Arial" panose="020B0604020202020204" pitchFamily="34" charset="0"/>
                <a:cs typeface="Arial" panose="020B0604020202020204" pitchFamily="34" charset="0"/>
              </a:rPr>
              <a:t>groups into</a:t>
            </a:r>
            <a:r>
              <a:rPr lang="en-US" sz="1900" b="1" u="sng" dirty="0">
                <a:solidFill>
                  <a:schemeClr val="bg1"/>
                </a:solidFill>
                <a:latin typeface="Arial" panose="020B0604020202020204" pitchFamily="34" charset="0"/>
                <a:cs typeface="Arial" panose="020B0604020202020204" pitchFamily="34" charset="0"/>
              </a:rPr>
              <a:t> one and broke down the barrier of the dividing wall</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15</a:t>
            </a:r>
            <a:r>
              <a:rPr lang="en-US" sz="1900" b="1" dirty="0">
                <a:solidFill>
                  <a:schemeClr val="bg1"/>
                </a:solidFill>
                <a:latin typeface="Arial" panose="020B0604020202020204" pitchFamily="34" charset="0"/>
                <a:cs typeface="Arial" panose="020B0604020202020204" pitchFamily="34" charset="0"/>
              </a:rPr>
              <a:t> by abolishing in His flesh the enmity, </a:t>
            </a:r>
            <a:r>
              <a:rPr lang="en-US" sz="1900" b="1" i="1" dirty="0">
                <a:solidFill>
                  <a:schemeClr val="bg1"/>
                </a:solidFill>
                <a:latin typeface="Arial" panose="020B0604020202020204" pitchFamily="34" charset="0"/>
                <a:cs typeface="Arial" panose="020B0604020202020204" pitchFamily="34" charset="0"/>
              </a:rPr>
              <a:t>which is</a:t>
            </a:r>
            <a:r>
              <a:rPr lang="en-US" sz="1900" b="1" dirty="0">
                <a:solidFill>
                  <a:schemeClr val="bg1"/>
                </a:solidFill>
                <a:latin typeface="Arial" panose="020B0604020202020204" pitchFamily="34" charset="0"/>
                <a:cs typeface="Arial" panose="020B0604020202020204" pitchFamily="34" charset="0"/>
              </a:rPr>
              <a:t> the Law of commandments </a:t>
            </a:r>
            <a:r>
              <a:rPr lang="en-US" sz="1900" b="1" i="1" dirty="0">
                <a:solidFill>
                  <a:schemeClr val="bg1"/>
                </a:solidFill>
                <a:latin typeface="Arial" panose="020B0604020202020204" pitchFamily="34" charset="0"/>
                <a:cs typeface="Arial" panose="020B0604020202020204" pitchFamily="34" charset="0"/>
              </a:rPr>
              <a:t>contained</a:t>
            </a:r>
            <a:r>
              <a:rPr lang="en-US" sz="1900" b="1" dirty="0">
                <a:solidFill>
                  <a:schemeClr val="bg1"/>
                </a:solidFill>
                <a:latin typeface="Arial" panose="020B0604020202020204" pitchFamily="34" charset="0"/>
                <a:cs typeface="Arial" panose="020B0604020202020204" pitchFamily="34" charset="0"/>
              </a:rPr>
              <a:t> in ordinances, so that </a:t>
            </a:r>
            <a:r>
              <a:rPr lang="en-US" sz="1900" b="1" u="sng" dirty="0">
                <a:solidFill>
                  <a:schemeClr val="bg1"/>
                </a:solidFill>
                <a:latin typeface="Arial" panose="020B0604020202020204" pitchFamily="34" charset="0"/>
                <a:cs typeface="Arial" panose="020B0604020202020204" pitchFamily="34" charset="0"/>
              </a:rPr>
              <a:t>in Himself He might make the two into one new man</a:t>
            </a:r>
            <a:r>
              <a:rPr lang="en-US" sz="1900" b="1" dirty="0">
                <a:solidFill>
                  <a:schemeClr val="bg1"/>
                </a:solidFill>
                <a:latin typeface="Arial" panose="020B0604020202020204" pitchFamily="34" charset="0"/>
                <a:cs typeface="Arial" panose="020B0604020202020204" pitchFamily="34" charset="0"/>
              </a:rPr>
              <a:t>, </a:t>
            </a:r>
            <a:r>
              <a:rPr lang="en-US" sz="1900" b="1" i="1" dirty="0">
                <a:solidFill>
                  <a:schemeClr val="bg1"/>
                </a:solidFill>
                <a:latin typeface="Arial" panose="020B0604020202020204" pitchFamily="34" charset="0"/>
                <a:cs typeface="Arial" panose="020B0604020202020204" pitchFamily="34" charset="0"/>
              </a:rPr>
              <a:t>thus</a:t>
            </a:r>
            <a:r>
              <a:rPr lang="en-US" sz="1900" b="1" dirty="0">
                <a:solidFill>
                  <a:schemeClr val="bg1"/>
                </a:solidFill>
                <a:latin typeface="Arial" panose="020B0604020202020204" pitchFamily="34" charset="0"/>
                <a:cs typeface="Arial" panose="020B0604020202020204" pitchFamily="34" charset="0"/>
              </a:rPr>
              <a:t> establishing peace, </a:t>
            </a:r>
            <a:r>
              <a:rPr lang="en-US" sz="1900" b="1" baseline="30000" dirty="0">
                <a:solidFill>
                  <a:schemeClr val="bg1"/>
                </a:solidFill>
                <a:latin typeface="Arial" panose="020B0604020202020204" pitchFamily="34" charset="0"/>
                <a:cs typeface="Arial" panose="020B0604020202020204" pitchFamily="34" charset="0"/>
              </a:rPr>
              <a:t>16</a:t>
            </a:r>
            <a:r>
              <a:rPr lang="en-US" sz="1900" b="1" dirty="0">
                <a:solidFill>
                  <a:schemeClr val="bg1"/>
                </a:solidFill>
                <a:latin typeface="Arial" panose="020B0604020202020204" pitchFamily="34" charset="0"/>
                <a:cs typeface="Arial" panose="020B0604020202020204" pitchFamily="34" charset="0"/>
              </a:rPr>
              <a:t> and might </a:t>
            </a:r>
            <a:r>
              <a:rPr lang="en-US" sz="1900" b="1" u="sng" dirty="0">
                <a:solidFill>
                  <a:schemeClr val="bg1"/>
                </a:solidFill>
                <a:latin typeface="Arial" panose="020B0604020202020204" pitchFamily="34" charset="0"/>
                <a:cs typeface="Arial" panose="020B0604020202020204" pitchFamily="34" charset="0"/>
              </a:rPr>
              <a:t>reconcile them both in one body to God through the cross</a:t>
            </a:r>
            <a:r>
              <a:rPr lang="en-US" sz="1900" b="1" dirty="0">
                <a:solidFill>
                  <a:schemeClr val="bg1"/>
                </a:solidFill>
                <a:latin typeface="Arial" panose="020B0604020202020204" pitchFamily="34" charset="0"/>
                <a:cs typeface="Arial" panose="020B0604020202020204" pitchFamily="34" charset="0"/>
              </a:rPr>
              <a:t>, by it having put to death the enmity.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xit" presetSubtype="0" fill="hold" grpId="1"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4" grpId="0"/>
      <p:bldP spid="15" grpId="0" animBg="1"/>
      <p:bldP spid="15" grpId="1" animBg="1"/>
      <p:bldP spid="16" grpId="0"/>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84" y="-96712"/>
            <a:ext cx="4588352"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10:17-18 (NASB95) </a:t>
            </a:r>
          </a:p>
          <a:p>
            <a:pPr>
              <a:lnSpc>
                <a:spcPct val="150000"/>
              </a:lnSpc>
            </a:pPr>
            <a:r>
              <a:rPr lang="en-US" sz="2200" b="1" baseline="30000" dirty="0">
                <a:latin typeface="Arial" pitchFamily="34" charset="0"/>
                <a:cs typeface="Arial" pitchFamily="34" charset="0"/>
              </a:rPr>
              <a:t>17</a:t>
            </a:r>
            <a:r>
              <a:rPr lang="en-US" sz="2200" b="1" dirty="0">
                <a:latin typeface="Arial" pitchFamily="34" charset="0"/>
                <a:cs typeface="Arial" pitchFamily="34" charset="0"/>
              </a:rPr>
              <a:t> “For this reason the Father loves Me, because I lay down My life so that I may take it again. </a:t>
            </a:r>
            <a:r>
              <a:rPr lang="en-US" sz="2200" b="1" baseline="30000" dirty="0">
                <a:latin typeface="Arial" pitchFamily="34" charset="0"/>
                <a:cs typeface="Arial" pitchFamily="34" charset="0"/>
              </a:rPr>
              <a:t>18</a:t>
            </a:r>
            <a:r>
              <a:rPr lang="en-US" sz="2200" b="1" dirty="0">
                <a:latin typeface="Arial" pitchFamily="34" charset="0"/>
                <a:cs typeface="Arial" pitchFamily="34" charset="0"/>
              </a:rPr>
              <a:t> “No one has taken it away from Me, but I lay it down on My own initiative. I have authority to lay it down, and I have authority to take it up again. This commandment I received from My Father.” </a:t>
            </a:r>
          </a:p>
        </p:txBody>
      </p:sp>
      <p:sp>
        <p:nvSpPr>
          <p:cNvPr id="10" name="Rectangle 9"/>
          <p:cNvSpPr>
            <a:spLocks noChangeArrowheads="1"/>
          </p:cNvSpPr>
          <p:nvPr/>
        </p:nvSpPr>
        <p:spPr bwMode="auto">
          <a:xfrm>
            <a:off x="4570767" y="0"/>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Father sent His Son to die for our sins</a:t>
            </a:r>
            <a:endParaRPr lang="en-US" sz="1000" b="1" dirty="0">
              <a:latin typeface="Arial" panose="020B0604020202020204" pitchFamily="34" charset="0"/>
              <a:cs typeface="Arial" panose="020B0604020202020204" pitchFamily="34" charset="0"/>
            </a:endParaRPr>
          </a:p>
        </p:txBody>
      </p:sp>
      <p:sp>
        <p:nvSpPr>
          <p:cNvPr id="11" name="Rectangle 10"/>
          <p:cNvSpPr/>
          <p:nvPr/>
        </p:nvSpPr>
        <p:spPr>
          <a:xfrm>
            <a:off x="4583965" y="1969768"/>
            <a:ext cx="4560035" cy="48882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3:16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God so loved the world, that He gave His only begotten Son</a:t>
            </a:r>
            <a:r>
              <a:rPr lang="en-US" sz="2000" b="1" dirty="0">
                <a:solidFill>
                  <a:schemeClr val="bg1"/>
                </a:solidFill>
                <a:latin typeface="Arial" panose="020B0604020202020204" pitchFamily="34" charset="0"/>
                <a:cs typeface="Arial" panose="020B0604020202020204" pitchFamily="34" charset="0"/>
              </a:rPr>
              <a:t>, that whoever believes in Him shall not perish, but have eternal life. </a:t>
            </a:r>
            <a:br>
              <a:rPr lang="en-US" sz="2000" b="1" dirty="0">
                <a:solidFill>
                  <a:schemeClr val="bg1"/>
                </a:solidFill>
                <a:latin typeface="Arial" panose="020B0604020202020204" pitchFamily="34" charset="0"/>
                <a:cs typeface="Arial" panose="020B0604020202020204" pitchFamily="34" charset="0"/>
              </a:rPr>
            </a:br>
            <a:endParaRPr lang="en-US" sz="16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Acts 2:23–24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this </a:t>
            </a:r>
            <a:r>
              <a:rPr lang="en-US" sz="2000" b="1" i="1" dirty="0">
                <a:solidFill>
                  <a:schemeClr val="bg1"/>
                </a:solidFill>
                <a:latin typeface="Arial" panose="020B0604020202020204" pitchFamily="34" charset="0"/>
                <a:cs typeface="Arial" panose="020B0604020202020204" pitchFamily="34" charset="0"/>
              </a:rPr>
              <a:t>Man</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delivered over by the predetermined plan and foreknowledge of God</a:t>
            </a:r>
            <a:r>
              <a:rPr lang="en-US" sz="2000" b="1" dirty="0">
                <a:solidFill>
                  <a:schemeClr val="bg1"/>
                </a:solidFill>
                <a:latin typeface="Arial" panose="020B0604020202020204" pitchFamily="34" charset="0"/>
                <a:cs typeface="Arial" panose="020B0604020202020204" pitchFamily="34" charset="0"/>
              </a:rPr>
              <a:t>, you nailed to a cross by the hands of godless men and put </a:t>
            </a:r>
            <a:r>
              <a:rPr lang="en-US" sz="2000" b="1" i="1" dirty="0">
                <a:solidFill>
                  <a:schemeClr val="bg1"/>
                </a:solidFill>
                <a:latin typeface="Arial" panose="020B0604020202020204" pitchFamily="34" charset="0"/>
                <a:cs typeface="Arial" panose="020B0604020202020204" pitchFamily="34" charset="0"/>
              </a:rPr>
              <a:t>Him</a:t>
            </a:r>
            <a:r>
              <a:rPr lang="en-US" sz="2000" b="1" dirty="0">
                <a:solidFill>
                  <a:schemeClr val="bg1"/>
                </a:solidFill>
                <a:latin typeface="Arial" panose="020B0604020202020204" pitchFamily="34" charset="0"/>
                <a:cs typeface="Arial" panose="020B0604020202020204" pitchFamily="34" charset="0"/>
              </a:rPr>
              <a:t> to death. </a:t>
            </a:r>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God raised Him up again, putting an end to the agony of death, since it was impossible for Him to be held in its power</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570766" y="769441"/>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choice was up to the Son</a:t>
            </a:r>
            <a:endParaRPr lang="en-US" sz="1000" b="1" dirty="0">
              <a:latin typeface="Arial" panose="020B0604020202020204" pitchFamily="34" charset="0"/>
              <a:cs typeface="Arial" panose="020B0604020202020204" pitchFamily="34" charset="0"/>
            </a:endParaRPr>
          </a:p>
        </p:txBody>
      </p:sp>
      <p:sp>
        <p:nvSpPr>
          <p:cNvPr id="13" name="Rectangle 12"/>
          <p:cNvSpPr/>
          <p:nvPr/>
        </p:nvSpPr>
        <p:spPr>
          <a:xfrm>
            <a:off x="4569153" y="2979602"/>
            <a:ext cx="4560035" cy="256247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26:53–54 (NASB95) </a:t>
            </a:r>
          </a:p>
          <a:p>
            <a:r>
              <a:rPr lang="en-US" sz="2000" b="1" baseline="30000" dirty="0">
                <a:solidFill>
                  <a:schemeClr val="bg1"/>
                </a:solidFill>
                <a:latin typeface="Arial" panose="020B0604020202020204" pitchFamily="34" charset="0"/>
                <a:cs typeface="Arial" panose="020B0604020202020204" pitchFamily="34" charset="0"/>
              </a:rPr>
              <a:t>53</a:t>
            </a:r>
            <a:r>
              <a:rPr lang="en-US" sz="2000" b="1" dirty="0">
                <a:solidFill>
                  <a:schemeClr val="bg1"/>
                </a:solidFill>
                <a:latin typeface="Arial" panose="020B0604020202020204" pitchFamily="34" charset="0"/>
                <a:cs typeface="Arial" panose="020B0604020202020204" pitchFamily="34" charset="0"/>
              </a:rPr>
              <a:t> “Or </a:t>
            </a:r>
            <a:r>
              <a:rPr lang="en-US" sz="2000" b="1" u="sng" dirty="0">
                <a:solidFill>
                  <a:schemeClr val="bg1"/>
                </a:solidFill>
                <a:latin typeface="Arial" panose="020B0604020202020204" pitchFamily="34" charset="0"/>
                <a:cs typeface="Arial" panose="020B0604020202020204" pitchFamily="34" charset="0"/>
              </a:rPr>
              <a:t>do you think that I cannot appeal to My Father, and He will at once put at My disposal more than twelve legions of angels</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54</a:t>
            </a:r>
            <a:r>
              <a:rPr lang="en-US" sz="2000" b="1" dirty="0">
                <a:solidFill>
                  <a:schemeClr val="bg1"/>
                </a:solidFill>
                <a:latin typeface="Arial" panose="020B0604020202020204" pitchFamily="34" charset="0"/>
                <a:cs typeface="Arial" panose="020B0604020202020204" pitchFamily="34" charset="0"/>
              </a:rPr>
              <a:t> “How then will the Scriptures be fulfilled, </a:t>
            </a:r>
            <a:r>
              <a:rPr lang="en-US" sz="2000" b="1" i="1" dirty="0">
                <a:solidFill>
                  <a:schemeClr val="bg1"/>
                </a:solidFill>
                <a:latin typeface="Arial" panose="020B0604020202020204" pitchFamily="34" charset="0"/>
                <a:cs typeface="Arial" panose="020B0604020202020204" pitchFamily="34" charset="0"/>
              </a:rPr>
              <a:t>which say</a:t>
            </a:r>
            <a:r>
              <a:rPr lang="en-US" sz="2000" b="1" dirty="0">
                <a:solidFill>
                  <a:schemeClr val="bg1"/>
                </a:solidFill>
                <a:latin typeface="Arial" panose="020B0604020202020204" pitchFamily="34" charset="0"/>
                <a:cs typeface="Arial" panose="020B0604020202020204" pitchFamily="34" charset="0"/>
              </a:rPr>
              <a:t> that it must happen this way?” </a:t>
            </a:r>
          </a:p>
        </p:txBody>
      </p:sp>
      <p:sp>
        <p:nvSpPr>
          <p:cNvPr id="15" name="Rectangle 14"/>
          <p:cNvSpPr>
            <a:spLocks noChangeArrowheads="1"/>
          </p:cNvSpPr>
          <p:nvPr/>
        </p:nvSpPr>
        <p:spPr bwMode="auto">
          <a:xfrm>
            <a:off x="4577365" y="1200328"/>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Through death He became the source of eternal salvation</a:t>
            </a:r>
            <a:endParaRPr lang="en-US" sz="1000" b="1" dirty="0">
              <a:latin typeface="Arial" panose="020B0604020202020204" pitchFamily="34" charset="0"/>
              <a:cs typeface="Arial" panose="020B0604020202020204" pitchFamily="34" charset="0"/>
            </a:endParaRPr>
          </a:p>
        </p:txBody>
      </p:sp>
      <p:sp>
        <p:nvSpPr>
          <p:cNvPr id="16" name="Rectangle 15"/>
          <p:cNvSpPr/>
          <p:nvPr/>
        </p:nvSpPr>
        <p:spPr>
          <a:xfrm>
            <a:off x="4581401" y="2968641"/>
            <a:ext cx="4560035" cy="256247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5:8–9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Although He was a Son, He learned obedience from the things which He suffered. </a:t>
            </a:r>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And having been made perfect, </a:t>
            </a:r>
            <a:r>
              <a:rPr lang="en-US" sz="2000" b="1" u="sng" dirty="0">
                <a:solidFill>
                  <a:schemeClr val="bg1"/>
                </a:solidFill>
                <a:latin typeface="Arial" panose="020B0604020202020204" pitchFamily="34" charset="0"/>
                <a:cs typeface="Arial" panose="020B0604020202020204" pitchFamily="34" charset="0"/>
              </a:rPr>
              <a:t>He became to all those who obey Him the source of eternal salvation</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323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3" grpId="0" animBg="1"/>
      <p:bldP spid="13" grpId="1"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52156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79128"/>
            <a:ext cx="4742916"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10:19–21 (NASB95) </a:t>
            </a:r>
          </a:p>
          <a:p>
            <a:pPr>
              <a:lnSpc>
                <a:spcPct val="150000"/>
              </a:lnSpc>
            </a:pPr>
            <a:r>
              <a:rPr lang="en-US" sz="2200" b="1" baseline="30000" dirty="0">
                <a:latin typeface="Arial" pitchFamily="34" charset="0"/>
                <a:cs typeface="Arial" pitchFamily="34" charset="0"/>
              </a:rPr>
              <a:t>19</a:t>
            </a:r>
            <a:r>
              <a:rPr lang="en-US" sz="2200" b="1" dirty="0">
                <a:latin typeface="Arial" pitchFamily="34" charset="0"/>
                <a:cs typeface="Arial" pitchFamily="34" charset="0"/>
              </a:rPr>
              <a:t> A division occurred again among the Jews because of these words. </a:t>
            </a:r>
            <a:r>
              <a:rPr lang="en-US" sz="2200" b="1" baseline="30000" dirty="0">
                <a:latin typeface="Arial" pitchFamily="34" charset="0"/>
                <a:cs typeface="Arial" pitchFamily="34" charset="0"/>
              </a:rPr>
              <a:t>20</a:t>
            </a:r>
            <a:r>
              <a:rPr lang="en-US" sz="2200" b="1" dirty="0">
                <a:latin typeface="Arial" pitchFamily="34" charset="0"/>
                <a:cs typeface="Arial" pitchFamily="34" charset="0"/>
              </a:rPr>
              <a:t> Many of them were saying, “He has a demon and is insane. Why do you listen to Him?” </a:t>
            </a:r>
            <a:r>
              <a:rPr lang="en-US" sz="2200" b="1" baseline="30000" dirty="0">
                <a:latin typeface="Arial" pitchFamily="34" charset="0"/>
                <a:cs typeface="Arial" pitchFamily="34" charset="0"/>
              </a:rPr>
              <a:t>21</a:t>
            </a:r>
            <a:r>
              <a:rPr lang="en-US" sz="2200" b="1" dirty="0">
                <a:latin typeface="Arial" pitchFamily="34" charset="0"/>
                <a:cs typeface="Arial" pitchFamily="34" charset="0"/>
              </a:rPr>
              <a:t> Others were saying, “These are not the sayings of one demon-possessed. A demon cannot open the eyes of the blind, can he?”</a:t>
            </a:r>
          </a:p>
        </p:txBody>
      </p:sp>
      <p:cxnSp>
        <p:nvCxnSpPr>
          <p:cNvPr id="7" name="Straight Connector 6"/>
          <p:cNvCxnSpPr/>
          <p:nvPr/>
        </p:nvCxnSpPr>
        <p:spPr>
          <a:xfrm>
            <a:off x="4693858" y="0"/>
            <a:ext cx="0" cy="5521569"/>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0767" y="0"/>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Jews were divided again (6:52, 7:43, 9:16)</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547946"/>
            <a:ext cx="9149847" cy="131005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endCxn id="12" idx="2"/>
          </p:cNvCxnSpPr>
          <p:nvPr/>
        </p:nvCxnSpPr>
        <p:spPr>
          <a:xfrm>
            <a:off x="4572000" y="5547946"/>
            <a:ext cx="2924" cy="1310054"/>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70336"/>
            <a:ext cx="4570767"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10:22–24 (NASB95) </a:t>
            </a:r>
          </a:p>
          <a:p>
            <a:pPr>
              <a:lnSpc>
                <a:spcPct val="150000"/>
              </a:lnSpc>
            </a:pPr>
            <a:r>
              <a:rPr lang="en-US" sz="2200" b="1" baseline="30000" dirty="0">
                <a:latin typeface="Arial" pitchFamily="34" charset="0"/>
                <a:cs typeface="Arial" pitchFamily="34" charset="0"/>
              </a:rPr>
              <a:t>22</a:t>
            </a:r>
            <a:r>
              <a:rPr lang="en-US" sz="2200" b="1" dirty="0">
                <a:latin typeface="Arial" pitchFamily="34" charset="0"/>
                <a:cs typeface="Arial" pitchFamily="34" charset="0"/>
              </a:rPr>
              <a:t> At that time the Feast of the Dedication took place at Jerusalem; </a:t>
            </a:r>
            <a:r>
              <a:rPr lang="en-US" sz="2200" b="1" baseline="30000" dirty="0">
                <a:latin typeface="Arial" pitchFamily="34" charset="0"/>
                <a:cs typeface="Arial" pitchFamily="34" charset="0"/>
              </a:rPr>
              <a:t>23</a:t>
            </a:r>
            <a:r>
              <a:rPr lang="en-US" sz="2200" b="1" dirty="0">
                <a:latin typeface="Arial" pitchFamily="34" charset="0"/>
                <a:cs typeface="Arial" pitchFamily="34" charset="0"/>
              </a:rPr>
              <a:t> it was winter, and Jesus was walking in the temple in the portico of Solomon. </a:t>
            </a:r>
            <a:r>
              <a:rPr lang="en-US" sz="2200" b="1" baseline="30000" dirty="0">
                <a:latin typeface="Arial" pitchFamily="34" charset="0"/>
                <a:cs typeface="Arial" pitchFamily="34" charset="0"/>
              </a:rPr>
              <a:t>24</a:t>
            </a:r>
            <a:r>
              <a:rPr lang="en-US" sz="2200" b="1" dirty="0">
                <a:latin typeface="Arial" pitchFamily="34" charset="0"/>
                <a:cs typeface="Arial" pitchFamily="34" charset="0"/>
              </a:rPr>
              <a:t> The Jews then gathered around Him, and were saying to Him, “How long will You keep us in suspense? If You are the Christ, tell us plainly.” </a:t>
            </a:r>
          </a:p>
        </p:txBody>
      </p:sp>
      <p:cxnSp>
        <p:nvCxnSpPr>
          <p:cNvPr id="9" name="Straight Connector 8"/>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0767" y="-85064"/>
            <a:ext cx="4558422" cy="354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Feast of the Dedication </a:t>
            </a:r>
            <a:r>
              <a:rPr lang="en-US" sz="2200" b="1" dirty="0">
                <a:latin typeface="Arial" panose="020B0604020202020204" pitchFamily="34" charset="0"/>
                <a:cs typeface="Arial" panose="020B0604020202020204" pitchFamily="34" charset="0"/>
              </a:rPr>
              <a:t>– known as Hanukkah today</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Feast celebrating the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Maccabean victories of 165-</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164 B.C. – when Judas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Maccabeus drove out the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Syrians, rebuilt the altar and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rededicated the temple on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25 Kislev (1 </a:t>
            </a:r>
            <a:r>
              <a:rPr lang="en-US" sz="2200" b="1" dirty="0" err="1">
                <a:latin typeface="Arial" panose="020B0604020202020204" pitchFamily="34" charset="0"/>
                <a:cs typeface="Arial" panose="020B0604020202020204" pitchFamily="34" charset="0"/>
              </a:rPr>
              <a:t>Macc</a:t>
            </a:r>
            <a:r>
              <a:rPr lang="en-US" sz="2200" b="1" dirty="0">
                <a:latin typeface="Arial" panose="020B0604020202020204" pitchFamily="34" charset="0"/>
                <a:cs typeface="Arial" panose="020B0604020202020204" pitchFamily="34" charset="0"/>
              </a:rPr>
              <a:t> 4:41-61)</a:t>
            </a:r>
          </a:p>
          <a:p>
            <a:pPr marL="342900" indent="-342900"/>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Middle of December</a:t>
            </a:r>
            <a:endParaRPr lang="en-US" sz="1000" b="1" i="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570767" y="3375458"/>
            <a:ext cx="46689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Last direct encounter with Jesus and the Jews (vs. 24-39)</a:t>
            </a:r>
            <a:endParaRPr lang="en-US" sz="10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4570767" y="4081101"/>
            <a:ext cx="466892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gathered around him – </a:t>
            </a:r>
            <a:r>
              <a:rPr lang="en-US" sz="2200" b="1" dirty="0">
                <a:latin typeface="Arial" panose="020B0604020202020204" pitchFamily="34" charset="0"/>
                <a:cs typeface="Arial" panose="020B0604020202020204" pitchFamily="34" charset="0"/>
              </a:rPr>
              <a:t>seems they are looking for a direct answer to justify their attack</a:t>
            </a:r>
            <a:endParaRPr lang="en-US" sz="1000" b="1" i="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70767" y="5125299"/>
            <a:ext cx="466892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gave a direct answer to the Samaritan woman (religious connotations) … among the Jews it would have military / political implications</a:t>
            </a:r>
            <a:endParaRPr lang="en-US" sz="1000" b="1" dirty="0">
              <a:latin typeface="Arial" panose="020B0604020202020204" pitchFamily="34" charset="0"/>
              <a:cs typeface="Arial" panose="020B0604020202020204" pitchFamily="34" charset="0"/>
            </a:endParaRPr>
          </a:p>
        </p:txBody>
      </p:sp>
      <p:sp>
        <p:nvSpPr>
          <p:cNvPr id="14" name="Rectangle 13"/>
          <p:cNvSpPr/>
          <p:nvPr/>
        </p:nvSpPr>
        <p:spPr>
          <a:xfrm>
            <a:off x="4574924" y="2998380"/>
            <a:ext cx="4577847" cy="213753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4:25–26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The woman said to Him, “</a:t>
            </a:r>
            <a:r>
              <a:rPr lang="en-US" sz="2000" b="1" u="sng" dirty="0">
                <a:solidFill>
                  <a:schemeClr val="bg1"/>
                </a:solidFill>
                <a:latin typeface="Arial" panose="020B0604020202020204" pitchFamily="34" charset="0"/>
                <a:cs typeface="Arial" panose="020B0604020202020204" pitchFamily="34" charset="0"/>
              </a:rPr>
              <a:t>I know that Messiah is coming</a:t>
            </a:r>
            <a:r>
              <a:rPr lang="en-US" sz="2000" b="1" dirty="0">
                <a:solidFill>
                  <a:schemeClr val="bg1"/>
                </a:solidFill>
                <a:latin typeface="Arial" panose="020B0604020202020204" pitchFamily="34" charset="0"/>
                <a:cs typeface="Arial" panose="020B0604020202020204" pitchFamily="34" charset="0"/>
              </a:rPr>
              <a:t> (He who is called Christ); when that One comes, He will declare all things to us.” </a:t>
            </a:r>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Jesus said to her, “I who speak to you am </a:t>
            </a:r>
            <a:r>
              <a:rPr lang="en-US" sz="2000" b="1" i="1" u="sng" dirty="0">
                <a:solidFill>
                  <a:schemeClr val="bg1"/>
                </a:solidFill>
                <a:latin typeface="Arial" panose="020B0604020202020204" pitchFamily="34" charset="0"/>
                <a:cs typeface="Arial" panose="020B0604020202020204" pitchFamily="34" charset="0"/>
              </a:rPr>
              <a:t>He</a:t>
            </a:r>
            <a:r>
              <a:rPr lang="en-US" sz="2000" b="1" i="1"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p:bldP spid="10" grpId="0"/>
      <p:bldP spid="11"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 y="0"/>
            <a:ext cx="4570768" cy="364715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10:25–26 (NASB95) </a:t>
            </a:r>
          </a:p>
          <a:p>
            <a:pPr>
              <a:lnSpc>
                <a:spcPct val="150000"/>
              </a:lnSpc>
            </a:pPr>
            <a:r>
              <a:rPr lang="en-US" sz="2200" b="1" baseline="30000" dirty="0">
                <a:latin typeface="Arial" pitchFamily="34" charset="0"/>
                <a:cs typeface="Arial" pitchFamily="34" charset="0"/>
              </a:rPr>
              <a:t>25</a:t>
            </a:r>
            <a:r>
              <a:rPr lang="en-US" sz="2200" b="1" dirty="0">
                <a:latin typeface="Arial" pitchFamily="34" charset="0"/>
                <a:cs typeface="Arial" pitchFamily="34" charset="0"/>
              </a:rPr>
              <a:t> Jesus answered them, “I told you, and you do not believe; the works that I do in My Father’s name, these testify of Me. </a:t>
            </a:r>
            <a:r>
              <a:rPr lang="en-US" sz="2200" b="1" baseline="30000" dirty="0">
                <a:latin typeface="Arial" pitchFamily="34" charset="0"/>
                <a:cs typeface="Arial" pitchFamily="34" charset="0"/>
              </a:rPr>
              <a:t>26</a:t>
            </a:r>
            <a:r>
              <a:rPr lang="en-US" sz="2200" b="1" dirty="0">
                <a:latin typeface="Arial" pitchFamily="34" charset="0"/>
                <a:cs typeface="Arial" pitchFamily="34" charset="0"/>
              </a:rPr>
              <a:t> “But you do not believe because you are not of My sheep. </a:t>
            </a:r>
          </a:p>
        </p:txBody>
      </p:sp>
      <p:sp>
        <p:nvSpPr>
          <p:cNvPr id="11" name="Rectangle 10"/>
          <p:cNvSpPr>
            <a:spLocks noChangeArrowheads="1"/>
          </p:cNvSpPr>
          <p:nvPr/>
        </p:nvSpPr>
        <p:spPr bwMode="auto">
          <a:xfrm>
            <a:off x="4570767" y="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They had immediate proof with the healing of the blind man</a:t>
            </a:r>
            <a:endParaRPr lang="en-US" sz="1000" b="1" dirty="0">
              <a:latin typeface="Arial" panose="020B0604020202020204" pitchFamily="34" charset="0"/>
              <a:cs typeface="Arial" panose="020B0604020202020204" pitchFamily="34" charset="0"/>
            </a:endParaRPr>
          </a:p>
        </p:txBody>
      </p:sp>
      <p:sp>
        <p:nvSpPr>
          <p:cNvPr id="12" name="Rectangle 11"/>
          <p:cNvSpPr/>
          <p:nvPr/>
        </p:nvSpPr>
        <p:spPr>
          <a:xfrm>
            <a:off x="4570768" y="3647152"/>
            <a:ext cx="4558422" cy="189568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Others were saying, “These are not the sayings of one demon-possessed. </a:t>
            </a:r>
            <a:r>
              <a:rPr lang="en-US" sz="2000" b="1" u="sng" dirty="0">
                <a:solidFill>
                  <a:schemeClr val="bg1"/>
                </a:solidFill>
                <a:latin typeface="Arial" panose="020B0604020202020204" pitchFamily="34" charset="0"/>
                <a:cs typeface="Arial" panose="020B0604020202020204" pitchFamily="34" charset="0"/>
              </a:rPr>
              <a:t>A demon cannot open the eyes of the blind, can he?</a:t>
            </a:r>
            <a:r>
              <a:rPr lang="en-US" sz="2000" b="1" dirty="0">
                <a:solidFill>
                  <a:schemeClr val="bg1"/>
                </a:solidFill>
                <a:latin typeface="Arial" panose="020B0604020202020204" pitchFamily="34" charset="0"/>
                <a:cs typeface="Arial" panose="020B0604020202020204" pitchFamily="34" charset="0"/>
              </a:rPr>
              <a:t>” </a:t>
            </a:r>
          </a:p>
        </p:txBody>
      </p:sp>
      <p:sp>
        <p:nvSpPr>
          <p:cNvPr id="13" name="Rectangle 12"/>
          <p:cNvSpPr>
            <a:spLocks noChangeArrowheads="1"/>
          </p:cNvSpPr>
          <p:nvPr/>
        </p:nvSpPr>
        <p:spPr bwMode="auto">
          <a:xfrm>
            <a:off x="4570768" y="1107996"/>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They had every opportunity to believe </a:t>
            </a:r>
            <a:r>
              <a:rPr lang="en-US" sz="2200" b="1" u="sng" dirty="0">
                <a:latin typeface="Arial" panose="020B0604020202020204" pitchFamily="34" charset="0"/>
                <a:cs typeface="Arial" panose="020B0604020202020204" pitchFamily="34" charset="0"/>
              </a:rPr>
              <a:t>if they wanted to</a:t>
            </a:r>
            <a:r>
              <a:rPr lang="en-US" sz="2200" b="1" dirty="0">
                <a:latin typeface="Arial" panose="020B0604020202020204" pitchFamily="34" charset="0"/>
                <a:cs typeface="Arial" panose="020B0604020202020204" pitchFamily="34" charset="0"/>
              </a:rPr>
              <a:t> … but they refused to listen!</a:t>
            </a:r>
            <a:endParaRPr lang="en-US" sz="1000" b="1" dirty="0">
              <a:latin typeface="Arial" panose="020B0604020202020204" pitchFamily="34" charset="0"/>
              <a:cs typeface="Arial" panose="020B0604020202020204" pitchFamily="34" charset="0"/>
            </a:endParaRPr>
          </a:p>
        </p:txBody>
      </p:sp>
      <p:sp>
        <p:nvSpPr>
          <p:cNvPr id="14" name="Rectangle 13"/>
          <p:cNvSpPr/>
          <p:nvPr/>
        </p:nvSpPr>
        <p:spPr>
          <a:xfrm>
            <a:off x="4585578" y="3652263"/>
            <a:ext cx="4558422" cy="189568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7:17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If anyone is willing</a:t>
            </a:r>
            <a:r>
              <a:rPr lang="en-US" sz="2000" b="1" dirty="0">
                <a:solidFill>
                  <a:schemeClr val="bg1"/>
                </a:solidFill>
                <a:latin typeface="Arial" panose="020B0604020202020204" pitchFamily="34" charset="0"/>
                <a:cs typeface="Arial" panose="020B0604020202020204" pitchFamily="34" charset="0"/>
              </a:rPr>
              <a:t> to do His will, </a:t>
            </a:r>
            <a:r>
              <a:rPr lang="en-US" sz="2000" b="1" u="sng" dirty="0">
                <a:solidFill>
                  <a:schemeClr val="bg1"/>
                </a:solidFill>
                <a:latin typeface="Arial" panose="020B0604020202020204" pitchFamily="34" charset="0"/>
                <a:cs typeface="Arial" panose="020B0604020202020204" pitchFamily="34" charset="0"/>
              </a:rPr>
              <a:t>he will know of the teaching</a:t>
            </a:r>
            <a:r>
              <a:rPr lang="en-US" sz="2000" b="1" dirty="0">
                <a:solidFill>
                  <a:schemeClr val="bg1"/>
                </a:solidFill>
                <a:latin typeface="Arial" panose="020B0604020202020204" pitchFamily="34" charset="0"/>
                <a:cs typeface="Arial" panose="020B0604020202020204" pitchFamily="34" charset="0"/>
              </a:rPr>
              <a:t>, whether it is of God or </a:t>
            </a:r>
            <a:r>
              <a:rPr lang="en-US" sz="2000" b="1" i="1" dirty="0">
                <a:solidFill>
                  <a:schemeClr val="bg1"/>
                </a:solidFill>
                <a:latin typeface="Arial" panose="020B0604020202020204" pitchFamily="34" charset="0"/>
                <a:cs typeface="Arial" panose="020B0604020202020204" pitchFamily="34" charset="0"/>
              </a:rPr>
              <a:t>whether</a:t>
            </a:r>
            <a:r>
              <a:rPr lang="en-US" sz="2000" b="1" dirty="0">
                <a:solidFill>
                  <a:schemeClr val="bg1"/>
                </a:solidFill>
                <a:latin typeface="Arial" panose="020B0604020202020204" pitchFamily="34" charset="0"/>
                <a:cs typeface="Arial" panose="020B0604020202020204" pitchFamily="34" charset="0"/>
              </a:rPr>
              <a:t> I speak from Myself. </a:t>
            </a:r>
          </a:p>
        </p:txBody>
      </p:sp>
      <p:sp>
        <p:nvSpPr>
          <p:cNvPr id="15" name="Rectangle 14"/>
          <p:cNvSpPr/>
          <p:nvPr/>
        </p:nvSpPr>
        <p:spPr>
          <a:xfrm>
            <a:off x="4578173" y="3242930"/>
            <a:ext cx="4558422" cy="230757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5:39–40 (NASB95) </a:t>
            </a: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“You search the Scriptures </a:t>
            </a:r>
            <a:r>
              <a:rPr lang="en-US" sz="2000" b="1" u="sng" dirty="0">
                <a:solidFill>
                  <a:schemeClr val="bg1"/>
                </a:solidFill>
                <a:latin typeface="Arial" panose="020B0604020202020204" pitchFamily="34" charset="0"/>
                <a:cs typeface="Arial" panose="020B0604020202020204" pitchFamily="34" charset="0"/>
              </a:rPr>
              <a:t>because you think</a:t>
            </a:r>
            <a:r>
              <a:rPr lang="en-US" sz="2000" b="1" dirty="0">
                <a:solidFill>
                  <a:schemeClr val="bg1"/>
                </a:solidFill>
                <a:latin typeface="Arial" panose="020B0604020202020204" pitchFamily="34" charset="0"/>
                <a:cs typeface="Arial" panose="020B0604020202020204" pitchFamily="34" charset="0"/>
              </a:rPr>
              <a:t> that in them you have eternal life; it is these that testify about Me; </a:t>
            </a:r>
            <a:r>
              <a:rPr lang="en-US" sz="2000" b="1" baseline="30000" dirty="0">
                <a:solidFill>
                  <a:schemeClr val="bg1"/>
                </a:solidFill>
                <a:latin typeface="Arial" panose="020B0604020202020204" pitchFamily="34" charset="0"/>
                <a:cs typeface="Arial" panose="020B0604020202020204" pitchFamily="34" charset="0"/>
              </a:rPr>
              <a:t>40</a:t>
            </a:r>
            <a:r>
              <a:rPr lang="en-US" sz="2000" b="1" dirty="0">
                <a:solidFill>
                  <a:schemeClr val="bg1"/>
                </a:solidFill>
                <a:latin typeface="Arial" panose="020B0604020202020204" pitchFamily="34" charset="0"/>
                <a:cs typeface="Arial" panose="020B0604020202020204" pitchFamily="34" charset="0"/>
              </a:rPr>
              <a:t> and </a:t>
            </a:r>
            <a:r>
              <a:rPr lang="en-US" sz="2000" b="1" u="sng" dirty="0">
                <a:solidFill>
                  <a:schemeClr val="bg1"/>
                </a:solidFill>
                <a:latin typeface="Arial" panose="020B0604020202020204" pitchFamily="34" charset="0"/>
                <a:cs typeface="Arial" panose="020B0604020202020204" pitchFamily="34" charset="0"/>
              </a:rPr>
              <a:t>you are unwilling</a:t>
            </a:r>
            <a:r>
              <a:rPr lang="en-US" sz="2000" b="1" dirty="0">
                <a:solidFill>
                  <a:schemeClr val="bg1"/>
                </a:solidFill>
                <a:latin typeface="Arial" panose="020B0604020202020204" pitchFamily="34" charset="0"/>
                <a:cs typeface="Arial" panose="020B0604020202020204" pitchFamily="34" charset="0"/>
              </a:rPr>
              <a:t> to come to Me so that you may have life. </a:t>
            </a:r>
          </a:p>
        </p:txBody>
      </p:sp>
      <p:sp>
        <p:nvSpPr>
          <p:cNvPr id="16" name="Rectangle 15"/>
          <p:cNvSpPr/>
          <p:nvPr/>
        </p:nvSpPr>
        <p:spPr>
          <a:xfrm>
            <a:off x="4570768" y="2985434"/>
            <a:ext cx="4558422" cy="256506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9:26–27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So they said to him, “What did He do to you? How did He open your eyes?” </a:t>
            </a:r>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He answered them, “I told you already and </a:t>
            </a:r>
            <a:r>
              <a:rPr lang="en-US" sz="2000" b="1" u="sng" dirty="0">
                <a:solidFill>
                  <a:schemeClr val="bg1"/>
                </a:solidFill>
                <a:latin typeface="Arial" panose="020B0604020202020204" pitchFamily="34" charset="0"/>
                <a:cs typeface="Arial" panose="020B0604020202020204" pitchFamily="34" charset="0"/>
              </a:rPr>
              <a:t>you did not listen</a:t>
            </a:r>
            <a:r>
              <a:rPr lang="en-US" sz="2000" b="1" dirty="0">
                <a:solidFill>
                  <a:schemeClr val="bg1"/>
                </a:solidFill>
                <a:latin typeface="Arial" panose="020B0604020202020204" pitchFamily="34" charset="0"/>
                <a:cs typeface="Arial" panose="020B0604020202020204" pitchFamily="34" charset="0"/>
              </a:rPr>
              <a:t>; why do you want to hear </a:t>
            </a:r>
            <a:r>
              <a:rPr lang="en-US" sz="2000" b="1" i="1" dirty="0">
                <a:solidFill>
                  <a:schemeClr val="bg1"/>
                </a:solidFill>
                <a:latin typeface="Arial" panose="020B0604020202020204" pitchFamily="34" charset="0"/>
                <a:cs typeface="Arial" panose="020B0604020202020204" pitchFamily="34" charset="0"/>
              </a:rPr>
              <a:t>it</a:t>
            </a:r>
            <a:r>
              <a:rPr lang="en-US" sz="2000" b="1" dirty="0">
                <a:solidFill>
                  <a:schemeClr val="bg1"/>
                </a:solidFill>
                <a:latin typeface="Arial" panose="020B0604020202020204" pitchFamily="34" charset="0"/>
                <a:cs typeface="Arial" panose="020B0604020202020204" pitchFamily="34" charset="0"/>
              </a:rPr>
              <a:t> again? </a:t>
            </a:r>
            <a:r>
              <a:rPr lang="en-US" sz="2000" b="1" u="sng" dirty="0">
                <a:solidFill>
                  <a:schemeClr val="bg1"/>
                </a:solidFill>
                <a:latin typeface="Arial" panose="020B0604020202020204" pitchFamily="34" charset="0"/>
                <a:cs typeface="Arial" panose="020B0604020202020204" pitchFamily="34" charset="0"/>
              </a:rPr>
              <a:t>You do not want to become His disciples too, do you?</a:t>
            </a:r>
            <a:r>
              <a:rPr lang="en-US" sz="2000" b="1" dirty="0">
                <a:solidFill>
                  <a:schemeClr val="bg1"/>
                </a:solidFill>
                <a:latin typeface="Arial" panose="020B0604020202020204" pitchFamily="34" charset="0"/>
                <a:cs typeface="Arial" panose="020B0604020202020204" pitchFamily="34" charset="0"/>
              </a:rPr>
              <a:t>” </a:t>
            </a:r>
          </a:p>
        </p:txBody>
      </p:sp>
      <p:sp>
        <p:nvSpPr>
          <p:cNvPr id="17" name="Rectangle 16"/>
          <p:cNvSpPr>
            <a:spLocks noChangeArrowheads="1"/>
          </p:cNvSpPr>
          <p:nvPr/>
        </p:nvSpPr>
        <p:spPr bwMode="auto">
          <a:xfrm>
            <a:off x="4585578" y="2215992"/>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Are we like the Jews today? They were </a:t>
            </a:r>
            <a:r>
              <a:rPr lang="en-US" sz="2200" b="1" i="1" dirty="0">
                <a:latin typeface="Arial" panose="020B0604020202020204" pitchFamily="34" charset="0"/>
                <a:cs typeface="Arial" panose="020B0604020202020204" pitchFamily="34" charset="0"/>
              </a:rPr>
              <a:t>not of My sheep</a:t>
            </a:r>
            <a:endParaRPr lang="en-US" sz="1000" b="1" dirty="0">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4571085" y="2955236"/>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We (like they) have a choice</a:t>
            </a:r>
            <a:endParaRPr lang="en-US" sz="1000" b="1" dirty="0">
              <a:latin typeface="Arial" panose="020B0604020202020204" pitchFamily="34" charset="0"/>
              <a:cs typeface="Arial" panose="020B0604020202020204" pitchFamily="34" charset="0"/>
            </a:endParaRPr>
          </a:p>
        </p:txBody>
      </p:sp>
      <p:sp>
        <p:nvSpPr>
          <p:cNvPr id="19" name="Rectangle 18"/>
          <p:cNvSpPr/>
          <p:nvPr/>
        </p:nvSpPr>
        <p:spPr>
          <a:xfrm>
            <a:off x="4582350" y="3879988"/>
            <a:ext cx="4558422" cy="29780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Timothy 2:4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who </a:t>
            </a:r>
            <a:r>
              <a:rPr lang="en-US" sz="2000" b="1" u="sng" dirty="0">
                <a:solidFill>
                  <a:schemeClr val="bg1"/>
                </a:solidFill>
                <a:latin typeface="Arial" panose="020B0604020202020204" pitchFamily="34" charset="0"/>
                <a:cs typeface="Arial" panose="020B0604020202020204" pitchFamily="34" charset="0"/>
              </a:rPr>
              <a:t>desires all men to be saved and to come to the knowledge of the truth</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1 Timothy 2:6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who </a:t>
            </a:r>
            <a:r>
              <a:rPr lang="en-US" sz="2000" b="1" u="sng" dirty="0">
                <a:solidFill>
                  <a:schemeClr val="bg1"/>
                </a:solidFill>
                <a:latin typeface="Arial" panose="020B0604020202020204" pitchFamily="34" charset="0"/>
                <a:cs typeface="Arial" panose="020B0604020202020204" pitchFamily="34" charset="0"/>
              </a:rPr>
              <a:t>gave Himself as a ransom</a:t>
            </a:r>
            <a:r>
              <a:rPr lang="en-US" sz="2000" b="1" dirty="0">
                <a:solidFill>
                  <a:schemeClr val="bg1"/>
                </a:solidFill>
                <a:latin typeface="Arial" panose="020B0604020202020204" pitchFamily="34" charset="0"/>
                <a:cs typeface="Arial" panose="020B0604020202020204" pitchFamily="34" charset="0"/>
              </a:rPr>
              <a:t> for all, the testimony </a:t>
            </a:r>
            <a:r>
              <a:rPr lang="en-US" sz="2000" b="1" i="1" dirty="0">
                <a:solidFill>
                  <a:schemeClr val="bg1"/>
                </a:solidFill>
                <a:latin typeface="Arial" panose="020B0604020202020204" pitchFamily="34" charset="0"/>
                <a:cs typeface="Arial" panose="020B0604020202020204" pitchFamily="34" charset="0"/>
              </a:rPr>
              <a:t>given</a:t>
            </a:r>
            <a:r>
              <a:rPr lang="en-US" sz="2000" b="1" dirty="0">
                <a:solidFill>
                  <a:schemeClr val="bg1"/>
                </a:solidFill>
                <a:latin typeface="Arial" panose="020B0604020202020204" pitchFamily="34" charset="0"/>
                <a:cs typeface="Arial" panose="020B0604020202020204" pitchFamily="34" charset="0"/>
              </a:rPr>
              <a:t> at the proper time. </a:t>
            </a:r>
          </a:p>
        </p:txBody>
      </p:sp>
      <p:sp>
        <p:nvSpPr>
          <p:cNvPr id="20" name="Rectangle 19"/>
          <p:cNvSpPr/>
          <p:nvPr/>
        </p:nvSpPr>
        <p:spPr>
          <a:xfrm>
            <a:off x="4582350" y="3879989"/>
            <a:ext cx="4558422" cy="29780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Peter 3:9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The Lord is not slow about His promise, as some count slowness, but is patient toward you, </a:t>
            </a:r>
            <a:r>
              <a:rPr lang="en-US" sz="2000" b="1" u="sng" dirty="0">
                <a:solidFill>
                  <a:schemeClr val="bg1"/>
                </a:solidFill>
                <a:latin typeface="Arial" panose="020B0604020202020204" pitchFamily="34" charset="0"/>
                <a:cs typeface="Arial" panose="020B0604020202020204" pitchFamily="34" charset="0"/>
              </a:rPr>
              <a:t>not wishing for any to perish but for all to come to repentance</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Romans 2:11 (NASB95) </a:t>
            </a:r>
          </a:p>
          <a:p>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there is no partiality with God</a:t>
            </a:r>
            <a:r>
              <a:rPr lang="en-US" sz="2000" b="1" dirty="0">
                <a:solidFill>
                  <a:schemeClr val="bg1"/>
                </a:solidFill>
                <a:latin typeface="Arial" panose="020B0604020202020204" pitchFamily="34" charset="0"/>
                <a:cs typeface="Arial" panose="020B0604020202020204" pitchFamily="34" charset="0"/>
              </a:rPr>
              <a:t>. </a:t>
            </a:r>
          </a:p>
        </p:txBody>
      </p:sp>
      <p:sp>
        <p:nvSpPr>
          <p:cNvPr id="21" name="Rectangle 20"/>
          <p:cNvSpPr>
            <a:spLocks noChangeArrowheads="1"/>
          </p:cNvSpPr>
          <p:nvPr/>
        </p:nvSpPr>
        <p:spPr bwMode="auto">
          <a:xfrm>
            <a:off x="4577224" y="3386123"/>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provided the proof</a:t>
            </a:r>
            <a:endParaRPr lang="en-US" sz="1000" b="1" dirty="0">
              <a:latin typeface="Arial" panose="020B0604020202020204" pitchFamily="34" charset="0"/>
              <a:cs typeface="Arial" panose="020B0604020202020204" pitchFamily="34" charset="0"/>
            </a:endParaRPr>
          </a:p>
        </p:txBody>
      </p:sp>
      <p:sp>
        <p:nvSpPr>
          <p:cNvPr id="22" name="Rectangle 21"/>
          <p:cNvSpPr/>
          <p:nvPr/>
        </p:nvSpPr>
        <p:spPr>
          <a:xfrm>
            <a:off x="4582350" y="3872006"/>
            <a:ext cx="4558422" cy="29780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these have been written so that you may believe that Jesus is the Christ, the Son of God; and that believing you may have life in His name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3" grpId="0"/>
      <p:bldP spid="14" grpId="0" animBg="1"/>
      <p:bldP spid="14" grpId="1" animBg="1"/>
      <p:bldP spid="15" grpId="0" animBg="1"/>
      <p:bldP spid="15" grpId="1" animBg="1"/>
      <p:bldP spid="16" grpId="0" animBg="1"/>
      <p:bldP spid="16" grpId="1" animBg="1"/>
      <p:bldP spid="17" grpId="0"/>
      <p:bldP spid="18" grpId="0"/>
      <p:bldP spid="19" grpId="0" animBg="1"/>
      <p:bldP spid="19" grpId="1" animBg="1"/>
      <p:bldP spid="20" grpId="0" animBg="1"/>
      <p:bldP spid="20" grpId="1" animBg="1"/>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done to restore his sight?</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62100" y="2279351"/>
            <a:ext cx="60198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9:6–7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When He had said this, </a:t>
            </a:r>
            <a:r>
              <a:rPr lang="en-US" sz="2400" b="1" u="sng" dirty="0">
                <a:latin typeface="Arial" panose="020B0604020202020204" pitchFamily="34" charset="0"/>
                <a:cs typeface="Arial" panose="020B0604020202020204" pitchFamily="34" charset="0"/>
              </a:rPr>
              <a:t>He spat on the ground, and made clay of the spittle, and applied the clay to his eyes, </a:t>
            </a:r>
            <a:r>
              <a:rPr lang="en-US" sz="2400" b="1" u="sng" baseline="30000" dirty="0">
                <a:latin typeface="Arial" panose="020B0604020202020204" pitchFamily="34" charset="0"/>
                <a:cs typeface="Arial" panose="020B0604020202020204" pitchFamily="34" charset="0"/>
              </a:rPr>
              <a:t>7</a:t>
            </a:r>
            <a:r>
              <a:rPr lang="en-US" sz="2400" b="1" u="sng" dirty="0">
                <a:latin typeface="Arial" panose="020B0604020202020204" pitchFamily="34" charset="0"/>
                <a:cs typeface="Arial" panose="020B0604020202020204" pitchFamily="34" charset="0"/>
              </a:rPr>
              <a:t> and said to him, “Go, wash in the pool of Siloam”</a:t>
            </a:r>
            <a:r>
              <a:rPr lang="en-US" sz="2400" b="1" dirty="0">
                <a:latin typeface="Arial" panose="020B0604020202020204" pitchFamily="34" charset="0"/>
                <a:cs typeface="Arial" panose="020B0604020202020204" pitchFamily="34" charset="0"/>
              </a:rPr>
              <a:t> (which is translated, Sent). So he went away and washed, and came </a:t>
            </a:r>
            <a:r>
              <a:rPr lang="en-US" sz="2400" b="1" i="1" dirty="0">
                <a:latin typeface="Arial" panose="020B0604020202020204" pitchFamily="34" charset="0"/>
                <a:cs typeface="Arial" panose="020B0604020202020204" pitchFamily="34" charset="0"/>
              </a:rPr>
              <a:t>back</a:t>
            </a:r>
            <a:r>
              <a:rPr lang="en-US" sz="2400" b="1" dirty="0">
                <a:latin typeface="Arial" panose="020B0604020202020204" pitchFamily="34" charset="0"/>
                <a:cs typeface="Arial" panose="020B0604020202020204" pitchFamily="34" charset="0"/>
              </a:rPr>
              <a:t> seeing. </a:t>
            </a:r>
          </a:p>
        </p:txBody>
      </p:sp>
    </p:spTree>
    <p:extLst>
      <p:ext uri="{BB962C8B-B14F-4D97-AF65-F5344CB8AC3E}">
        <p14:creationId xmlns:p14="http://schemas.microsoft.com/office/powerpoint/2010/main" val="8047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7"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10:27–29 (NASB95) </a:t>
            </a:r>
          </a:p>
          <a:p>
            <a:pPr>
              <a:lnSpc>
                <a:spcPct val="150000"/>
              </a:lnSpc>
            </a:pPr>
            <a:r>
              <a:rPr lang="en-US" sz="2200" b="1" baseline="30000" dirty="0">
                <a:latin typeface="Arial" pitchFamily="34" charset="0"/>
                <a:cs typeface="Arial" pitchFamily="34" charset="0"/>
              </a:rPr>
              <a:t>27</a:t>
            </a:r>
            <a:r>
              <a:rPr lang="en-US" sz="2200" b="1" dirty="0">
                <a:latin typeface="Arial" pitchFamily="34" charset="0"/>
                <a:cs typeface="Arial" pitchFamily="34" charset="0"/>
              </a:rPr>
              <a:t> “My sheep hear My voice, and I know them, and they follow Me; </a:t>
            </a:r>
            <a:r>
              <a:rPr lang="en-US" sz="2200" b="1" baseline="30000" dirty="0">
                <a:latin typeface="Arial" pitchFamily="34" charset="0"/>
                <a:cs typeface="Arial" pitchFamily="34" charset="0"/>
              </a:rPr>
              <a:t>28</a:t>
            </a:r>
            <a:r>
              <a:rPr lang="en-US" sz="2200" b="1" dirty="0">
                <a:latin typeface="Arial" pitchFamily="34" charset="0"/>
                <a:cs typeface="Arial" pitchFamily="34" charset="0"/>
              </a:rPr>
              <a:t> and I give eternal life to them, and they will never perish; and no one will snatch them out of My hand. </a:t>
            </a:r>
            <a:r>
              <a:rPr lang="en-US" sz="2200" b="1" baseline="30000" dirty="0">
                <a:latin typeface="Arial" pitchFamily="34" charset="0"/>
                <a:cs typeface="Arial" pitchFamily="34" charset="0"/>
              </a:rPr>
              <a:t>29</a:t>
            </a:r>
            <a:r>
              <a:rPr lang="en-US" sz="2200" b="1" dirty="0">
                <a:latin typeface="Arial" pitchFamily="34" charset="0"/>
                <a:cs typeface="Arial" pitchFamily="34" charset="0"/>
              </a:rPr>
              <a:t> “My Father, who has given </a:t>
            </a:r>
            <a:r>
              <a:rPr lang="en-US" sz="2200" b="1" i="1" dirty="0">
                <a:latin typeface="Arial" pitchFamily="34" charset="0"/>
                <a:cs typeface="Arial" pitchFamily="34" charset="0"/>
              </a:rPr>
              <a:t>them</a:t>
            </a:r>
            <a:r>
              <a:rPr lang="en-US" sz="2200" b="1" dirty="0">
                <a:latin typeface="Arial" pitchFamily="34" charset="0"/>
                <a:cs typeface="Arial" pitchFamily="34" charset="0"/>
              </a:rPr>
              <a:t> to Me, is greater than all; and no one is able to snatch </a:t>
            </a:r>
            <a:r>
              <a:rPr lang="en-US" sz="2200" b="1" i="1" dirty="0">
                <a:latin typeface="Arial" pitchFamily="34" charset="0"/>
                <a:cs typeface="Arial" pitchFamily="34" charset="0"/>
              </a:rPr>
              <a:t>them</a:t>
            </a:r>
            <a:r>
              <a:rPr lang="en-US" sz="2200" b="1" dirty="0">
                <a:latin typeface="Arial" pitchFamily="34" charset="0"/>
                <a:cs typeface="Arial" pitchFamily="34" charset="0"/>
              </a:rPr>
              <a:t> out of the Father’s hand. </a:t>
            </a:r>
          </a:p>
        </p:txBody>
      </p:sp>
      <p:sp>
        <p:nvSpPr>
          <p:cNvPr id="10" name="Rectangle 9"/>
          <p:cNvSpPr>
            <a:spLocks noChangeArrowheads="1"/>
          </p:cNvSpPr>
          <p:nvPr/>
        </p:nvSpPr>
        <p:spPr bwMode="auto">
          <a:xfrm>
            <a:off x="4570767" y="-85064"/>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Words of comfort to His Sheep, words of indictment to those who are not His Sheep</a:t>
            </a:r>
            <a:endParaRPr lang="en-US" sz="10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86053" y="1810825"/>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eternal life</a:t>
            </a:r>
            <a:endParaRPr lang="en-US" sz="1000" b="1" i="1" dirty="0">
              <a:latin typeface="Arial" panose="020B0604020202020204" pitchFamily="34" charset="0"/>
              <a:cs typeface="Arial" panose="020B0604020202020204" pitchFamily="34" charset="0"/>
            </a:endParaRPr>
          </a:p>
        </p:txBody>
      </p:sp>
      <p:sp>
        <p:nvSpPr>
          <p:cNvPr id="12" name="Rectangle 11"/>
          <p:cNvSpPr/>
          <p:nvPr/>
        </p:nvSpPr>
        <p:spPr>
          <a:xfrm>
            <a:off x="4582350" y="3872006"/>
            <a:ext cx="4558422" cy="167594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“The thief comes only to steal and kill and destroy; I came that they may have life, and have </a:t>
            </a:r>
            <a:r>
              <a:rPr lang="en-US" sz="2000" b="1" i="1" dirty="0">
                <a:solidFill>
                  <a:schemeClr val="bg1"/>
                </a:solidFill>
                <a:latin typeface="Arial" panose="020B0604020202020204" pitchFamily="34" charset="0"/>
                <a:cs typeface="Arial" panose="020B0604020202020204" pitchFamily="34" charset="0"/>
              </a:rPr>
              <a:t>it</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abundantly</a:t>
            </a:r>
            <a:r>
              <a:rPr lang="en-US" sz="2000" b="1" dirty="0">
                <a:solidFill>
                  <a:schemeClr val="bg1"/>
                </a:solidFill>
                <a:latin typeface="Arial" panose="020B0604020202020204" pitchFamily="34" charset="0"/>
                <a:cs typeface="Arial" panose="020B0604020202020204" pitchFamily="34" charset="0"/>
              </a:rPr>
              <a:t>. </a:t>
            </a:r>
          </a:p>
        </p:txBody>
      </p:sp>
      <p:sp>
        <p:nvSpPr>
          <p:cNvPr id="13" name="Rectangle 12"/>
          <p:cNvSpPr/>
          <p:nvPr/>
        </p:nvSpPr>
        <p:spPr>
          <a:xfrm>
            <a:off x="4585578" y="3264195"/>
            <a:ext cx="4558422" cy="22837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4:10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Jesus answered and said to her, “If you knew the gift of God, and who it is who says to you, ‘Give Me a drink,’ you would have asked Him, and He would have given you </a:t>
            </a:r>
            <a:r>
              <a:rPr lang="en-US" sz="2000" b="1" u="sng" dirty="0">
                <a:solidFill>
                  <a:schemeClr val="bg1"/>
                </a:solidFill>
                <a:latin typeface="Arial" panose="020B0604020202020204" pitchFamily="34" charset="0"/>
                <a:cs typeface="Arial" panose="020B0604020202020204" pitchFamily="34" charset="0"/>
              </a:rPr>
              <a:t>living water</a:t>
            </a:r>
            <a:r>
              <a:rPr lang="en-US" sz="2000" b="1" dirty="0">
                <a:solidFill>
                  <a:schemeClr val="bg1"/>
                </a:solidFill>
                <a:latin typeface="Arial" panose="020B0604020202020204" pitchFamily="34" charset="0"/>
                <a:cs typeface="Arial" panose="020B0604020202020204" pitchFamily="34" charset="0"/>
              </a:rPr>
              <a:t>.” </a:t>
            </a:r>
          </a:p>
        </p:txBody>
      </p:sp>
      <p:sp>
        <p:nvSpPr>
          <p:cNvPr id="14" name="Rectangle 13"/>
          <p:cNvSpPr/>
          <p:nvPr/>
        </p:nvSpPr>
        <p:spPr>
          <a:xfrm>
            <a:off x="4582349" y="3257106"/>
            <a:ext cx="4558422" cy="22837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6:35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Jesus said to them, “I am the </a:t>
            </a:r>
            <a:r>
              <a:rPr lang="en-US" sz="2000" b="1" u="sng" dirty="0">
                <a:solidFill>
                  <a:schemeClr val="bg1"/>
                </a:solidFill>
                <a:latin typeface="Arial" panose="020B0604020202020204" pitchFamily="34" charset="0"/>
                <a:cs typeface="Arial" panose="020B0604020202020204" pitchFamily="34" charset="0"/>
              </a:rPr>
              <a:t>bread of life</a:t>
            </a:r>
            <a:r>
              <a:rPr lang="en-US" sz="2000" b="1" dirty="0">
                <a:solidFill>
                  <a:schemeClr val="bg1"/>
                </a:solidFill>
                <a:latin typeface="Arial" panose="020B0604020202020204" pitchFamily="34" charset="0"/>
                <a:cs typeface="Arial" panose="020B0604020202020204" pitchFamily="34" charset="0"/>
              </a:rPr>
              <a:t>; he who comes to Me will not hunger, and he who believes in Me will never thirst. </a:t>
            </a:r>
          </a:p>
        </p:txBody>
      </p:sp>
      <p:sp>
        <p:nvSpPr>
          <p:cNvPr id="15" name="Rectangle 14"/>
          <p:cNvSpPr/>
          <p:nvPr/>
        </p:nvSpPr>
        <p:spPr>
          <a:xfrm>
            <a:off x="4585578" y="3257107"/>
            <a:ext cx="4558422" cy="22837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Then Jesus again spoke to them, saying, “I am the Light of the world; he who follows Me will not walk in the darkness, but will have the </a:t>
            </a:r>
            <a:r>
              <a:rPr lang="en-US" sz="2000" b="1" u="sng" dirty="0">
                <a:solidFill>
                  <a:schemeClr val="bg1"/>
                </a:solidFill>
                <a:latin typeface="Arial" panose="020B0604020202020204" pitchFamily="34" charset="0"/>
                <a:cs typeface="Arial" panose="020B0604020202020204" pitchFamily="34" charset="0"/>
              </a:rPr>
              <a:t>Light of life</a:t>
            </a:r>
            <a:r>
              <a:rPr lang="en-US" sz="2000" b="1" dirty="0">
                <a:solidFill>
                  <a:schemeClr val="bg1"/>
                </a:solidFill>
                <a:latin typeface="Arial" panose="020B0604020202020204" pitchFamily="34" charset="0"/>
                <a:cs typeface="Arial" panose="020B0604020202020204" pitchFamily="34" charset="0"/>
              </a:rPr>
              <a:t>.” </a:t>
            </a:r>
          </a:p>
        </p:txBody>
      </p:sp>
      <p:sp>
        <p:nvSpPr>
          <p:cNvPr id="16" name="Rectangle 15"/>
          <p:cNvSpPr>
            <a:spLocks noChangeArrowheads="1"/>
          </p:cNvSpPr>
          <p:nvPr/>
        </p:nvSpPr>
        <p:spPr bwMode="auto">
          <a:xfrm>
            <a:off x="4582351" y="1012299"/>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hear My voice </a:t>
            </a:r>
            <a:r>
              <a:rPr lang="en-US" sz="2200" b="1" dirty="0">
                <a:latin typeface="Arial" panose="020B0604020202020204" pitchFamily="34" charset="0"/>
                <a:cs typeface="Arial" panose="020B0604020202020204" pitchFamily="34" charset="0"/>
              </a:rPr>
              <a:t> - obey</a:t>
            </a:r>
            <a:endParaRPr lang="en-US" sz="1000" b="1" i="1" dirty="0">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4586053" y="1419257"/>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I know them </a:t>
            </a:r>
            <a:r>
              <a:rPr lang="en-US" sz="2200" b="1" dirty="0">
                <a:latin typeface="Arial" panose="020B0604020202020204" pitchFamily="34" charset="0"/>
                <a:cs typeface="Arial" panose="020B0604020202020204" pitchFamily="34" charset="0"/>
              </a:rPr>
              <a:t>– intimate</a:t>
            </a:r>
            <a:endParaRPr lang="en-US" sz="1000" b="1" i="1" dirty="0">
              <a:latin typeface="Arial" panose="020B0604020202020204" pitchFamily="34" charset="0"/>
              <a:cs typeface="Arial" panose="020B0604020202020204" pitchFamily="34" charset="0"/>
            </a:endParaRPr>
          </a:p>
        </p:txBody>
      </p:sp>
      <p:sp>
        <p:nvSpPr>
          <p:cNvPr id="18" name="Rectangle 17"/>
          <p:cNvSpPr/>
          <p:nvPr/>
        </p:nvSpPr>
        <p:spPr>
          <a:xfrm>
            <a:off x="4570766" y="3250017"/>
            <a:ext cx="4558422" cy="22837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 (NASB95) </a:t>
            </a:r>
          </a:p>
          <a:p>
            <a:r>
              <a:rPr lang="en-US" sz="2000" b="1" baseline="30000" dirty="0">
                <a:solidFill>
                  <a:schemeClr val="bg1"/>
                </a:solidFill>
                <a:latin typeface="Arial" panose="020B0604020202020204" pitchFamily="34" charset="0"/>
                <a:cs typeface="Arial" panose="020B0604020202020204" pitchFamily="34" charset="0"/>
              </a:rPr>
              <a:t>3</a:t>
            </a:r>
            <a:r>
              <a:rPr lang="en-US" sz="2000" b="1" dirty="0">
                <a:solidFill>
                  <a:schemeClr val="bg1"/>
                </a:solidFill>
                <a:latin typeface="Arial" panose="020B0604020202020204" pitchFamily="34" charset="0"/>
                <a:cs typeface="Arial" panose="020B0604020202020204" pitchFamily="34" charset="0"/>
              </a:rPr>
              <a:t> “To him the doorkeeper opens, and </a:t>
            </a:r>
            <a:r>
              <a:rPr lang="en-US" sz="2000" b="1" u="sng" dirty="0">
                <a:solidFill>
                  <a:schemeClr val="bg1"/>
                </a:solidFill>
                <a:latin typeface="Arial" panose="020B0604020202020204" pitchFamily="34" charset="0"/>
                <a:cs typeface="Arial" panose="020B0604020202020204" pitchFamily="34" charset="0"/>
              </a:rPr>
              <a:t>the sheep hear his voice</a:t>
            </a:r>
            <a:r>
              <a:rPr lang="en-US" sz="2000" b="1" dirty="0">
                <a:solidFill>
                  <a:schemeClr val="bg1"/>
                </a:solidFill>
                <a:latin typeface="Arial" panose="020B0604020202020204" pitchFamily="34" charset="0"/>
                <a:cs typeface="Arial" panose="020B0604020202020204" pitchFamily="34" charset="0"/>
              </a:rPr>
              <a:t>, and he calls his own sheep </a:t>
            </a:r>
            <a:r>
              <a:rPr lang="en-US" sz="2000" b="1" u="sng" dirty="0">
                <a:solidFill>
                  <a:schemeClr val="bg1"/>
                </a:solidFill>
                <a:latin typeface="Arial" panose="020B0604020202020204" pitchFamily="34" charset="0"/>
                <a:cs typeface="Arial" panose="020B0604020202020204" pitchFamily="34" charset="0"/>
              </a:rPr>
              <a:t>by name</a:t>
            </a:r>
            <a:r>
              <a:rPr lang="en-US" sz="2000" b="1" dirty="0">
                <a:solidFill>
                  <a:schemeClr val="bg1"/>
                </a:solidFill>
                <a:latin typeface="Arial" panose="020B0604020202020204" pitchFamily="34" charset="0"/>
                <a:cs typeface="Arial" panose="020B0604020202020204" pitchFamily="34" charset="0"/>
              </a:rPr>
              <a:t> and leads them out. </a:t>
            </a:r>
          </a:p>
        </p:txBody>
      </p:sp>
      <p:sp>
        <p:nvSpPr>
          <p:cNvPr id="20" name="Rectangle 19"/>
          <p:cNvSpPr>
            <a:spLocks noChangeArrowheads="1"/>
          </p:cNvSpPr>
          <p:nvPr/>
        </p:nvSpPr>
        <p:spPr bwMode="auto">
          <a:xfrm>
            <a:off x="4570765" y="2190010"/>
            <a:ext cx="455842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they will never perish; and no one will snatch them out of My hand</a:t>
            </a:r>
            <a:br>
              <a:rPr lang="en-US" sz="2200" b="1" i="1"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Not the wolf, thief, robbers,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no one!</a:t>
            </a:r>
            <a:endParaRPr lang="en-US" sz="1000" b="1" i="1" dirty="0">
              <a:latin typeface="Arial" panose="020B0604020202020204" pitchFamily="34" charset="0"/>
              <a:cs typeface="Arial" panose="020B0604020202020204" pitchFamily="34" charset="0"/>
            </a:endParaRPr>
          </a:p>
        </p:txBody>
      </p:sp>
      <p:sp>
        <p:nvSpPr>
          <p:cNvPr id="21" name="Rectangle 20"/>
          <p:cNvSpPr/>
          <p:nvPr/>
        </p:nvSpPr>
        <p:spPr>
          <a:xfrm>
            <a:off x="0" y="5547946"/>
            <a:ext cx="9149847" cy="131005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2"/>
          </p:cNvCxnSpPr>
          <p:nvPr/>
        </p:nvCxnSpPr>
        <p:spPr>
          <a:xfrm>
            <a:off x="4572000" y="5547946"/>
            <a:ext cx="2924" cy="1310054"/>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84821" y="4564910"/>
            <a:ext cx="4558422" cy="228375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“He who is a hired hand, and not a shepherd, who is not the owner of the sheep, sees the </a:t>
            </a:r>
            <a:r>
              <a:rPr lang="en-US" sz="2000" b="1" u="sng" dirty="0">
                <a:solidFill>
                  <a:schemeClr val="bg1"/>
                </a:solidFill>
                <a:latin typeface="Arial" panose="020B0604020202020204" pitchFamily="34" charset="0"/>
                <a:cs typeface="Arial" panose="020B0604020202020204" pitchFamily="34" charset="0"/>
              </a:rPr>
              <a:t>wolf</a:t>
            </a:r>
            <a:r>
              <a:rPr lang="en-US" sz="2000" b="1" dirty="0">
                <a:solidFill>
                  <a:schemeClr val="bg1"/>
                </a:solidFill>
                <a:latin typeface="Arial" panose="020B0604020202020204" pitchFamily="34" charset="0"/>
                <a:cs typeface="Arial" panose="020B0604020202020204" pitchFamily="34" charset="0"/>
              </a:rPr>
              <a:t> coming, and leaves the sheep and flees, and the </a:t>
            </a:r>
            <a:r>
              <a:rPr lang="en-US" sz="2000" b="1" u="sng" dirty="0">
                <a:solidFill>
                  <a:schemeClr val="bg1"/>
                </a:solidFill>
                <a:latin typeface="Arial" panose="020B0604020202020204" pitchFamily="34" charset="0"/>
                <a:cs typeface="Arial" panose="020B0604020202020204" pitchFamily="34" charset="0"/>
              </a:rPr>
              <a:t>wolf snatches them</a:t>
            </a:r>
            <a:r>
              <a:rPr lang="en-US" sz="2000" b="1" dirty="0">
                <a:solidFill>
                  <a:schemeClr val="bg1"/>
                </a:solidFill>
                <a:latin typeface="Arial" panose="020B0604020202020204" pitchFamily="34" charset="0"/>
                <a:cs typeface="Arial" panose="020B0604020202020204" pitchFamily="34" charset="0"/>
              </a:rPr>
              <a:t> and scatters </a:t>
            </a:r>
            <a:r>
              <a:rPr lang="en-US" sz="2000" b="1" i="1" dirty="0">
                <a:solidFill>
                  <a:schemeClr val="bg1"/>
                </a:solidFill>
                <a:latin typeface="Arial" panose="020B0604020202020204" pitchFamily="34" charset="0"/>
                <a:cs typeface="Arial" panose="020B0604020202020204" pitchFamily="34" charset="0"/>
              </a:rPr>
              <a:t>them.</a:t>
            </a:r>
            <a:r>
              <a:rPr lang="en-US" sz="2000" b="1" dirty="0">
                <a:solidFill>
                  <a:schemeClr val="bg1"/>
                </a:solidFill>
                <a:latin typeface="Arial" panose="020B0604020202020204" pitchFamily="34" charset="0"/>
                <a:cs typeface="Arial" panose="020B0604020202020204" pitchFamily="34" charset="0"/>
              </a:rPr>
              <a:t> </a:t>
            </a:r>
          </a:p>
        </p:txBody>
      </p:sp>
      <p:sp>
        <p:nvSpPr>
          <p:cNvPr id="24" name="Rectangle 23"/>
          <p:cNvSpPr/>
          <p:nvPr/>
        </p:nvSpPr>
        <p:spPr>
          <a:xfrm>
            <a:off x="-2466" y="5547946"/>
            <a:ext cx="4574465" cy="130337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10:8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“All who came before Me are </a:t>
            </a:r>
            <a:r>
              <a:rPr lang="en-US" sz="2000" b="1" u="sng" dirty="0">
                <a:solidFill>
                  <a:schemeClr val="bg1"/>
                </a:solidFill>
                <a:latin typeface="Arial" panose="020B0604020202020204" pitchFamily="34" charset="0"/>
                <a:cs typeface="Arial" panose="020B0604020202020204" pitchFamily="34" charset="0"/>
              </a:rPr>
              <a:t>thieves and robbers</a:t>
            </a:r>
            <a:r>
              <a:rPr lang="en-US" sz="2000" b="1" dirty="0">
                <a:solidFill>
                  <a:schemeClr val="bg1"/>
                </a:solidFill>
                <a:latin typeface="Arial" panose="020B0604020202020204" pitchFamily="34" charset="0"/>
                <a:cs typeface="Arial" panose="020B0604020202020204" pitchFamily="34" charset="0"/>
              </a:rPr>
              <a:t>, but the sheep did not hear them. </a:t>
            </a:r>
          </a:p>
        </p:txBody>
      </p:sp>
      <p:sp>
        <p:nvSpPr>
          <p:cNvPr id="19" name="Rectangle 18"/>
          <p:cNvSpPr>
            <a:spLocks noChangeArrowheads="1"/>
          </p:cNvSpPr>
          <p:nvPr/>
        </p:nvSpPr>
        <p:spPr bwMode="auto">
          <a:xfrm>
            <a:off x="4915658" y="3504351"/>
            <a:ext cx="42394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br>
              <a:rPr lang="en-US" sz="2200" b="1" i="1"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Security is conditioned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upon </a:t>
            </a:r>
            <a:r>
              <a:rPr lang="en-US" sz="2200" b="1" i="1" dirty="0">
                <a:latin typeface="Arial" panose="020B0604020202020204" pitchFamily="34" charset="0"/>
                <a:cs typeface="Arial" panose="020B0604020202020204" pitchFamily="34" charset="0"/>
              </a:rPr>
              <a:t>hearing My voice </a:t>
            </a:r>
            <a:r>
              <a:rPr lang="en-US" sz="2200" b="1" dirty="0">
                <a:latin typeface="Arial" panose="020B0604020202020204" pitchFamily="34" charset="0"/>
                <a:cs typeface="Arial" panose="020B0604020202020204" pitchFamily="34" charset="0"/>
              </a:rPr>
              <a:t>and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follow</a:t>
            </a:r>
            <a:r>
              <a:rPr lang="en-US" sz="2200" b="1" dirty="0">
                <a:latin typeface="Arial" panose="020B0604020202020204" pitchFamily="34" charset="0"/>
                <a:cs typeface="Arial" panose="020B0604020202020204" pitchFamily="34" charset="0"/>
              </a:rPr>
              <a:t>ing</a:t>
            </a:r>
            <a:r>
              <a:rPr lang="en-US" sz="2200" b="1" i="1" dirty="0">
                <a:latin typeface="Arial" panose="020B0604020202020204" pitchFamily="34" charset="0"/>
                <a:cs typeface="Arial" panose="020B0604020202020204" pitchFamily="34" charset="0"/>
              </a:rPr>
              <a:t> me / </a:t>
            </a:r>
            <a:r>
              <a:rPr lang="en-US" sz="2200" b="1" dirty="0">
                <a:latin typeface="Arial" panose="020B0604020202020204" pitchFamily="34" charset="0"/>
                <a:cs typeface="Arial" panose="020B0604020202020204" pitchFamily="34" charset="0"/>
              </a:rPr>
              <a:t>active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obedience. This text is </a:t>
            </a:r>
            <a:r>
              <a:rPr lang="en-US" sz="2200" b="1" u="sng" dirty="0">
                <a:latin typeface="Arial" panose="020B0604020202020204" pitchFamily="34" charset="0"/>
                <a:cs typeface="Arial" panose="020B0604020202020204" pitchFamily="34" charset="0"/>
              </a:rPr>
              <a:t>NOT</a:t>
            </a:r>
            <a:r>
              <a:rPr lang="en-US" sz="2200" b="1" dirty="0">
                <a:latin typeface="Arial" panose="020B0604020202020204" pitchFamily="34" charset="0"/>
                <a:cs typeface="Arial" panose="020B0604020202020204" pitchFamily="34" charset="0"/>
              </a:rPr>
              <a: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teaching once saved,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always saved</a:t>
            </a:r>
            <a:endParaRPr lang="en-US" sz="1000" b="1" i="1" dirty="0">
              <a:latin typeface="Arial" panose="020B0604020202020204" pitchFamily="34" charset="0"/>
              <a:cs typeface="Arial" panose="020B0604020202020204" pitchFamily="34" charset="0"/>
            </a:endParaRPr>
          </a:p>
        </p:txBody>
      </p:sp>
      <p:sp>
        <p:nvSpPr>
          <p:cNvPr id="25" name="Rectangle 24"/>
          <p:cNvSpPr>
            <a:spLocks noChangeArrowheads="1"/>
          </p:cNvSpPr>
          <p:nvPr/>
        </p:nvSpPr>
        <p:spPr bwMode="auto">
          <a:xfrm>
            <a:off x="5240477" y="5844432"/>
            <a:ext cx="39192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Believer is a free moral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agent who can depart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from God</a:t>
            </a:r>
            <a:endParaRPr lang="en-US" sz="1000" b="1" i="1" dirty="0">
              <a:latin typeface="Arial" panose="020B0604020202020204" pitchFamily="34" charset="0"/>
              <a:cs typeface="Arial" panose="020B0604020202020204" pitchFamily="34" charset="0"/>
            </a:endParaRPr>
          </a:p>
        </p:txBody>
      </p:sp>
      <p:sp>
        <p:nvSpPr>
          <p:cNvPr id="26" name="Rectangle 25"/>
          <p:cNvSpPr/>
          <p:nvPr/>
        </p:nvSpPr>
        <p:spPr>
          <a:xfrm>
            <a:off x="4601322" y="980122"/>
            <a:ext cx="4558422" cy="587120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Peter 2:20–22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if, after they have escaped the defilements of the world by the knowledge of the Lord and Savior Jesus Christ, they are again entangled in them and are overcome, the last state has become worse for them than the first</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For it would be better for them not to have known the way of righteousness, than having known it, to turn away from the holy commandment handed on to them. </a:t>
            </a:r>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It has happened to them according to the true proverb, “A </a:t>
            </a:r>
            <a:r>
              <a:rPr lang="en-US" sz="2000" b="1" cap="small" dirty="0">
                <a:solidFill>
                  <a:schemeClr val="bg1"/>
                </a:solidFill>
                <a:latin typeface="Arial" panose="020B0604020202020204" pitchFamily="34" charset="0"/>
                <a:cs typeface="Arial" panose="020B0604020202020204" pitchFamily="34" charset="0"/>
              </a:rPr>
              <a:t>dog returns to its own vomit</a:t>
            </a:r>
            <a:r>
              <a:rPr lang="en-US" sz="2000" b="1" dirty="0">
                <a:solidFill>
                  <a:schemeClr val="bg1"/>
                </a:solidFill>
                <a:latin typeface="Arial" panose="020B0604020202020204" pitchFamily="34" charset="0"/>
                <a:cs typeface="Arial" panose="020B0604020202020204" pitchFamily="34" charset="0"/>
              </a:rPr>
              <a:t>,” and, “A sow, after washing, </a:t>
            </a:r>
            <a:r>
              <a:rPr lang="en-US" sz="2000" b="1" i="1" dirty="0">
                <a:solidFill>
                  <a:schemeClr val="bg1"/>
                </a:solidFill>
                <a:latin typeface="Arial" panose="020B0604020202020204" pitchFamily="34" charset="0"/>
                <a:cs typeface="Arial" panose="020B0604020202020204" pitchFamily="34" charset="0"/>
              </a:rPr>
              <a:t>returns</a:t>
            </a:r>
            <a:r>
              <a:rPr lang="en-US" sz="2000" b="1" dirty="0">
                <a:solidFill>
                  <a:schemeClr val="bg1"/>
                </a:solidFill>
                <a:latin typeface="Arial" panose="020B0604020202020204" pitchFamily="34" charset="0"/>
                <a:cs typeface="Arial" panose="020B0604020202020204" pitchFamily="34" charset="0"/>
              </a:rPr>
              <a:t> to wallowing in the mire.” </a:t>
            </a:r>
          </a:p>
        </p:txBody>
      </p:sp>
      <p:sp>
        <p:nvSpPr>
          <p:cNvPr id="27" name="Rectangle 26"/>
          <p:cNvSpPr/>
          <p:nvPr/>
        </p:nvSpPr>
        <p:spPr>
          <a:xfrm>
            <a:off x="4476308" y="-1958"/>
            <a:ext cx="4700066" cy="386333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3:12–14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Take care, brethren, that there not be in any one of you an evil, unbelieving heart that falls away from the living God.</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13</a:t>
            </a:r>
            <a:r>
              <a:rPr lang="en-US" sz="2000" b="1" dirty="0">
                <a:solidFill>
                  <a:schemeClr val="bg1"/>
                </a:solidFill>
                <a:latin typeface="Arial" panose="020B0604020202020204" pitchFamily="34" charset="0"/>
                <a:cs typeface="Arial" panose="020B0604020202020204" pitchFamily="34" charset="0"/>
              </a:rPr>
              <a:t> But encourage one another day after day, as long as it is </a:t>
            </a:r>
            <a:r>
              <a:rPr lang="en-US" sz="2000" b="1" i="1" dirty="0">
                <a:solidFill>
                  <a:schemeClr val="bg1"/>
                </a:solidFill>
                <a:latin typeface="Arial" panose="020B0604020202020204" pitchFamily="34" charset="0"/>
                <a:cs typeface="Arial" panose="020B0604020202020204" pitchFamily="34" charset="0"/>
              </a:rPr>
              <a:t>still</a:t>
            </a:r>
            <a:r>
              <a:rPr lang="en-US" sz="2000" b="1" dirty="0">
                <a:solidFill>
                  <a:schemeClr val="bg1"/>
                </a:solidFill>
                <a:latin typeface="Arial" panose="020B0604020202020204" pitchFamily="34" charset="0"/>
                <a:cs typeface="Arial" panose="020B0604020202020204" pitchFamily="34" charset="0"/>
              </a:rPr>
              <a:t> called “Today,” so that none of you will be hardened by the deceitfulness of sin. </a:t>
            </a:r>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For we have become partakers of Christ, if we hold fast the beginning of our assurance firm until the end, </a:t>
            </a:r>
          </a:p>
        </p:txBody>
      </p:sp>
      <p:sp>
        <p:nvSpPr>
          <p:cNvPr id="28" name="Rectangle 27"/>
          <p:cNvSpPr>
            <a:spLocks noChangeArrowheads="1"/>
          </p:cNvSpPr>
          <p:nvPr/>
        </p:nvSpPr>
        <p:spPr bwMode="auto">
          <a:xfrm>
            <a:off x="207" y="6142106"/>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Those who have Christ living in them will have eternal life!</a:t>
            </a:r>
            <a:endParaRPr lang="en-US" sz="1000" b="1" dirty="0">
              <a:latin typeface="Arial" panose="020B0604020202020204" pitchFamily="34" charset="0"/>
              <a:cs typeface="Arial" panose="020B0604020202020204" pitchFamily="34" charset="0"/>
            </a:endParaRPr>
          </a:p>
        </p:txBody>
      </p:sp>
      <p:sp>
        <p:nvSpPr>
          <p:cNvPr id="30" name="Rectangle 29"/>
          <p:cNvSpPr/>
          <p:nvPr/>
        </p:nvSpPr>
        <p:spPr>
          <a:xfrm>
            <a:off x="206" y="5151584"/>
            <a:ext cx="4571793" cy="99412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Revelation 2:10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 Be faithful until death, and I will give you the crown of life.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xit" presetSubtype="0" fill="hold" grpId="1"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xit" presetSubtype="0" fill="hold" grpId="1"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7"/>
                                        </p:tgtEl>
                                      </p:cBhvr>
                                    </p:animEffect>
                                    <p:set>
                                      <p:cBhvr>
                                        <p:cTn id="107" dur="1" fill="hold">
                                          <p:stCondLst>
                                            <p:cond delay="499"/>
                                          </p:stCondLst>
                                        </p:cTn>
                                        <p:tgtEl>
                                          <p:spTgt spid="2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animBg="1"/>
      <p:bldP spid="18" grpId="1" animBg="1"/>
      <p:bldP spid="20" grpId="0"/>
      <p:bldP spid="21" grpId="0" animBg="1"/>
      <p:bldP spid="23" grpId="0" animBg="1"/>
      <p:bldP spid="23" grpId="1" animBg="1"/>
      <p:bldP spid="24" grpId="0" animBg="1"/>
      <p:bldP spid="24" grpId="1" animBg="1"/>
      <p:bldP spid="19" grpId="0"/>
      <p:bldP spid="25" grpId="0"/>
      <p:bldP spid="26" grpId="0" animBg="1"/>
      <p:bldP spid="26" grpId="1" animBg="1"/>
      <p:bldP spid="27" grpId="0" animBg="1"/>
      <p:bldP spid="27" grpId="1" animBg="1"/>
      <p:bldP spid="28"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4614730"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10:30–33 (NASB95) </a:t>
            </a:r>
          </a:p>
          <a:p>
            <a:pPr>
              <a:lnSpc>
                <a:spcPct val="150000"/>
              </a:lnSpc>
            </a:pPr>
            <a:r>
              <a:rPr lang="en-US" sz="2200" b="1" baseline="30000" dirty="0">
                <a:latin typeface="Arial" pitchFamily="34" charset="0"/>
                <a:cs typeface="Arial" pitchFamily="34" charset="0"/>
              </a:rPr>
              <a:t>30</a:t>
            </a:r>
            <a:r>
              <a:rPr lang="en-US" sz="2200" b="1" dirty="0">
                <a:latin typeface="Arial" pitchFamily="34" charset="0"/>
                <a:cs typeface="Arial" pitchFamily="34" charset="0"/>
              </a:rPr>
              <a:t> “I and the Father are one.” </a:t>
            </a:r>
            <a:r>
              <a:rPr lang="en-US" sz="2200" b="1" baseline="30000" dirty="0">
                <a:latin typeface="Arial" pitchFamily="34" charset="0"/>
                <a:cs typeface="Arial" pitchFamily="34" charset="0"/>
              </a:rPr>
              <a:t>31</a:t>
            </a:r>
            <a:r>
              <a:rPr lang="en-US" sz="2200" b="1" dirty="0">
                <a:latin typeface="Arial" pitchFamily="34" charset="0"/>
                <a:cs typeface="Arial" pitchFamily="34" charset="0"/>
              </a:rPr>
              <a:t> The Jews picked up stones again to stone Him. </a:t>
            </a:r>
            <a:r>
              <a:rPr lang="en-US" sz="2200" b="1" baseline="30000" dirty="0">
                <a:latin typeface="Arial" pitchFamily="34" charset="0"/>
                <a:cs typeface="Arial" pitchFamily="34" charset="0"/>
              </a:rPr>
              <a:t>32</a:t>
            </a:r>
            <a:r>
              <a:rPr lang="en-US" sz="2200" b="1" dirty="0">
                <a:latin typeface="Arial" pitchFamily="34" charset="0"/>
                <a:cs typeface="Arial" pitchFamily="34" charset="0"/>
              </a:rPr>
              <a:t> Jesus answered them, “I showed you many good works from the Father; for which of them are you stoning Me?” </a:t>
            </a:r>
            <a:r>
              <a:rPr lang="en-US" sz="2200" b="1" baseline="30000" dirty="0">
                <a:latin typeface="Arial" pitchFamily="34" charset="0"/>
                <a:cs typeface="Arial" pitchFamily="34" charset="0"/>
              </a:rPr>
              <a:t>33</a:t>
            </a:r>
            <a:r>
              <a:rPr lang="en-US" sz="2200" b="1" dirty="0">
                <a:latin typeface="Arial" pitchFamily="34" charset="0"/>
                <a:cs typeface="Arial" pitchFamily="34" charset="0"/>
              </a:rPr>
              <a:t> The Jews answered Him, “For a good work we do not stone You, but for blasphemy; and because You, being a man, make Yourself out </a:t>
            </a:r>
            <a:r>
              <a:rPr lang="en-US" sz="2200" b="1" i="1" dirty="0">
                <a:latin typeface="Arial" pitchFamily="34" charset="0"/>
                <a:cs typeface="Arial" pitchFamily="34" charset="0"/>
              </a:rPr>
              <a:t>to be</a:t>
            </a:r>
            <a:r>
              <a:rPr lang="en-US" sz="2200" b="1" dirty="0">
                <a:latin typeface="Arial" pitchFamily="34" charset="0"/>
                <a:cs typeface="Arial" pitchFamily="34" charset="0"/>
              </a:rPr>
              <a:t> God.”</a:t>
            </a:r>
          </a:p>
          <a:p>
            <a:pPr>
              <a:lnSpc>
                <a:spcPct val="150000"/>
              </a:lnSpc>
            </a:pPr>
            <a:endParaRPr lang="en-US" sz="2200" b="1" dirty="0">
              <a:latin typeface="Arial" pitchFamily="34" charset="0"/>
              <a:cs typeface="Arial" pitchFamily="34" charset="0"/>
            </a:endParaRPr>
          </a:p>
        </p:txBody>
      </p:sp>
      <p:cxnSp>
        <p:nvCxnSpPr>
          <p:cNvPr id="9" name="Straight Connector 8"/>
          <p:cNvCxnSpPr/>
          <p:nvPr/>
        </p:nvCxnSpPr>
        <p:spPr>
          <a:xfrm>
            <a:off x="4623522" y="0"/>
            <a:ext cx="1234" cy="6858000"/>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33547" y="0"/>
            <a:ext cx="44956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Not one person but one in purpose, mind and action </a:t>
            </a:r>
            <a:endParaRPr lang="en-US" sz="1000" b="1" dirty="0">
              <a:latin typeface="Arial" panose="020B0604020202020204" pitchFamily="34" charset="0"/>
              <a:cs typeface="Arial" panose="020B0604020202020204" pitchFamily="34" charset="0"/>
            </a:endParaRPr>
          </a:p>
        </p:txBody>
      </p:sp>
      <p:sp>
        <p:nvSpPr>
          <p:cNvPr id="7" name="Rectangle 6"/>
          <p:cNvSpPr/>
          <p:nvPr/>
        </p:nvSpPr>
        <p:spPr>
          <a:xfrm>
            <a:off x="4633548" y="1881963"/>
            <a:ext cx="4507224" cy="497161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17:20–23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“I do not ask on behalf of these alone, but for those also who believe in Me through their word; </a:t>
            </a:r>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that they may all be one; even as You, Father, </a:t>
            </a:r>
            <a:r>
              <a:rPr lang="en-US" sz="2000" b="1" i="1" u="sng" dirty="0">
                <a:solidFill>
                  <a:schemeClr val="bg1"/>
                </a:solidFill>
                <a:latin typeface="Arial" panose="020B0604020202020204" pitchFamily="34" charset="0"/>
                <a:cs typeface="Arial" panose="020B0604020202020204" pitchFamily="34" charset="0"/>
              </a:rPr>
              <a:t>are</a:t>
            </a:r>
            <a:r>
              <a:rPr lang="en-US" sz="2000" b="1" u="sng" dirty="0">
                <a:solidFill>
                  <a:schemeClr val="bg1"/>
                </a:solidFill>
                <a:latin typeface="Arial" panose="020B0604020202020204" pitchFamily="34" charset="0"/>
                <a:cs typeface="Arial" panose="020B0604020202020204" pitchFamily="34" charset="0"/>
              </a:rPr>
              <a:t> in Me and I in You, that they also may be in Us, so that the world may believe that You sent Me</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“The glory which You have given Me I have given to them, </a:t>
            </a:r>
            <a:r>
              <a:rPr lang="en-US" sz="2000" b="1" u="sng" dirty="0">
                <a:solidFill>
                  <a:schemeClr val="bg1"/>
                </a:solidFill>
                <a:latin typeface="Arial" panose="020B0604020202020204" pitchFamily="34" charset="0"/>
                <a:cs typeface="Arial" panose="020B0604020202020204" pitchFamily="34" charset="0"/>
              </a:rPr>
              <a:t>that they may be one, just as We are one; </a:t>
            </a:r>
            <a:r>
              <a:rPr lang="en-US" sz="2000" b="1" u="sng" baseline="30000" dirty="0">
                <a:solidFill>
                  <a:schemeClr val="bg1"/>
                </a:solidFill>
                <a:latin typeface="Arial" panose="020B0604020202020204" pitchFamily="34" charset="0"/>
                <a:cs typeface="Arial" panose="020B0604020202020204" pitchFamily="34" charset="0"/>
              </a:rPr>
              <a:t>23</a:t>
            </a:r>
            <a:r>
              <a:rPr lang="en-US" sz="2000" b="1" u="sng" dirty="0">
                <a:solidFill>
                  <a:schemeClr val="bg1"/>
                </a:solidFill>
                <a:latin typeface="Arial" panose="020B0604020202020204" pitchFamily="34" charset="0"/>
                <a:cs typeface="Arial" panose="020B0604020202020204" pitchFamily="34" charset="0"/>
              </a:rPr>
              <a:t> I in them and You in Me, that they may be perfected in unity</a:t>
            </a:r>
            <a:r>
              <a:rPr lang="en-US" sz="2000" b="1" dirty="0">
                <a:solidFill>
                  <a:schemeClr val="bg1"/>
                </a:solidFill>
                <a:latin typeface="Arial" panose="020B0604020202020204" pitchFamily="34" charset="0"/>
                <a:cs typeface="Arial" panose="020B0604020202020204" pitchFamily="34" charset="0"/>
              </a:rPr>
              <a:t>, so that the world may know that You sent Me, and loved them, even as You have loved Me. </a:t>
            </a:r>
          </a:p>
        </p:txBody>
      </p:sp>
      <p:sp>
        <p:nvSpPr>
          <p:cNvPr id="12" name="Rectangle 11"/>
          <p:cNvSpPr>
            <a:spLocks noChangeArrowheads="1"/>
          </p:cNvSpPr>
          <p:nvPr/>
        </p:nvSpPr>
        <p:spPr bwMode="auto">
          <a:xfrm>
            <a:off x="4640001" y="767307"/>
            <a:ext cx="44956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Climax of the chapter … Jesus told the Jews exactly who he was! (v. 30)</a:t>
            </a:r>
            <a:endParaRPr lang="en-US" sz="1000" b="1" dirty="0">
              <a:latin typeface="Arial" panose="020B0604020202020204" pitchFamily="34" charset="0"/>
              <a:cs typeface="Arial" panose="020B0604020202020204" pitchFamily="34" charset="0"/>
            </a:endParaRPr>
          </a:p>
        </p:txBody>
      </p:sp>
      <p:sp>
        <p:nvSpPr>
          <p:cNvPr id="13" name="Rectangle 12"/>
          <p:cNvSpPr/>
          <p:nvPr/>
        </p:nvSpPr>
        <p:spPr>
          <a:xfrm>
            <a:off x="4640320" y="5156791"/>
            <a:ext cx="4507224" cy="170342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10:24 (NASB95) </a:t>
            </a:r>
          </a:p>
          <a:p>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The Jews then gathered around Him, and were saying to Him, “How long will You keep us in suspense? </a:t>
            </a:r>
            <a:r>
              <a:rPr lang="en-US" sz="2000" b="1" u="sng" dirty="0">
                <a:solidFill>
                  <a:schemeClr val="bg1"/>
                </a:solidFill>
                <a:latin typeface="Arial" panose="020B0604020202020204" pitchFamily="34" charset="0"/>
                <a:cs typeface="Arial" panose="020B0604020202020204" pitchFamily="34" charset="0"/>
              </a:rPr>
              <a:t>If You are the Christ, tell us plainly.</a:t>
            </a:r>
            <a:r>
              <a:rPr lang="en-US" sz="2000" b="1" dirty="0">
                <a:solidFill>
                  <a:schemeClr val="bg1"/>
                </a:solidFill>
                <a:latin typeface="Arial" panose="020B0604020202020204" pitchFamily="34" charset="0"/>
                <a:cs typeface="Arial" panose="020B0604020202020204" pitchFamily="34" charset="0"/>
              </a:rPr>
              <a:t>” </a:t>
            </a:r>
          </a:p>
        </p:txBody>
      </p:sp>
      <p:sp>
        <p:nvSpPr>
          <p:cNvPr id="14" name="Rectangle 13"/>
          <p:cNvSpPr>
            <a:spLocks noChangeArrowheads="1"/>
          </p:cNvSpPr>
          <p:nvPr/>
        </p:nvSpPr>
        <p:spPr bwMode="auto">
          <a:xfrm>
            <a:off x="4653083" y="1869993"/>
            <a:ext cx="44956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stone him</a:t>
            </a:r>
            <a:endParaRPr lang="en-US" sz="1000" b="1" i="1" dirty="0">
              <a:latin typeface="Arial" panose="020B0604020202020204" pitchFamily="34" charset="0"/>
              <a:cs typeface="Arial" panose="020B0604020202020204" pitchFamily="34" charset="0"/>
            </a:endParaRPr>
          </a:p>
        </p:txBody>
      </p:sp>
      <p:sp>
        <p:nvSpPr>
          <p:cNvPr id="15" name="Rectangle 14"/>
          <p:cNvSpPr/>
          <p:nvPr/>
        </p:nvSpPr>
        <p:spPr>
          <a:xfrm>
            <a:off x="4633547" y="4232209"/>
            <a:ext cx="4507224" cy="262136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Leviticus 24:16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‘Moreover, </a:t>
            </a:r>
            <a:r>
              <a:rPr lang="en-US" sz="2000" b="1" u="sng" dirty="0">
                <a:solidFill>
                  <a:schemeClr val="bg1"/>
                </a:solidFill>
                <a:latin typeface="Arial" panose="020B0604020202020204" pitchFamily="34" charset="0"/>
                <a:cs typeface="Arial" panose="020B0604020202020204" pitchFamily="34" charset="0"/>
              </a:rPr>
              <a:t>the one who blasphemes the name of the </a:t>
            </a:r>
            <a:r>
              <a:rPr lang="en-US" sz="2000" b="1" u="sng" cap="small" dirty="0">
                <a:solidFill>
                  <a:schemeClr val="bg1"/>
                </a:solidFill>
                <a:latin typeface="Arial" panose="020B0604020202020204" pitchFamily="34" charset="0"/>
                <a:cs typeface="Arial" panose="020B0604020202020204" pitchFamily="34" charset="0"/>
              </a:rPr>
              <a:t>Lord</a:t>
            </a:r>
            <a:r>
              <a:rPr lang="en-US" sz="2000" b="1" u="sng" dirty="0">
                <a:solidFill>
                  <a:schemeClr val="bg1"/>
                </a:solidFill>
                <a:latin typeface="Arial" panose="020B0604020202020204" pitchFamily="34" charset="0"/>
                <a:cs typeface="Arial" panose="020B0604020202020204" pitchFamily="34" charset="0"/>
              </a:rPr>
              <a:t> shall surely be put to death; all the congregation shall certainly stone him</a:t>
            </a:r>
            <a:r>
              <a:rPr lang="en-US" sz="2000" b="1" dirty="0">
                <a:solidFill>
                  <a:schemeClr val="bg1"/>
                </a:solidFill>
                <a:latin typeface="Arial" panose="020B0604020202020204" pitchFamily="34" charset="0"/>
                <a:cs typeface="Arial" panose="020B0604020202020204" pitchFamily="34" charset="0"/>
              </a:rPr>
              <a:t>. The alien as well as the native, when he blasphemes the Name, shall be put to death. </a:t>
            </a:r>
          </a:p>
        </p:txBody>
      </p:sp>
      <p:sp>
        <p:nvSpPr>
          <p:cNvPr id="16" name="Rectangle 15"/>
          <p:cNvSpPr>
            <a:spLocks noChangeArrowheads="1"/>
          </p:cNvSpPr>
          <p:nvPr/>
        </p:nvSpPr>
        <p:spPr bwMode="auto">
          <a:xfrm>
            <a:off x="4644788" y="2293436"/>
            <a:ext cx="44956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points them again to the </a:t>
            </a:r>
            <a:r>
              <a:rPr lang="en-US" sz="2200" b="1" i="1" dirty="0">
                <a:latin typeface="Arial" panose="020B0604020202020204" pitchFamily="34" charset="0"/>
                <a:cs typeface="Arial" panose="020B0604020202020204" pitchFamily="34" charset="0"/>
              </a:rPr>
              <a:t>good works.</a:t>
            </a:r>
            <a:r>
              <a:rPr lang="en-US" sz="2200" b="1" dirty="0">
                <a:latin typeface="Arial" panose="020B0604020202020204" pitchFamily="34" charset="0"/>
                <a:cs typeface="Arial" panose="020B0604020202020204" pitchFamily="34" charset="0"/>
              </a:rPr>
              <a:t> They are not being objective.</a:t>
            </a:r>
            <a:endParaRPr lang="en-US" sz="1000" b="1" dirty="0">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4635996" y="3399298"/>
            <a:ext cx="44956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They understood but did not believe it</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12" grpId="0"/>
      <p:bldP spid="13" grpId="0" animBg="1"/>
      <p:bldP spid="13" grpId="1" animBg="1"/>
      <p:bldP spid="14" grpId="0"/>
      <p:bldP spid="15" grpId="0" animBg="1"/>
      <p:bldP spid="15" grpId="1" animBg="1"/>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4614730" cy="6186309"/>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10:34–36 (NASB95) </a:t>
            </a:r>
          </a:p>
          <a:p>
            <a:pPr>
              <a:lnSpc>
                <a:spcPct val="150000"/>
              </a:lnSpc>
            </a:pPr>
            <a:r>
              <a:rPr lang="en-US" sz="2200" b="1" baseline="30000" dirty="0">
                <a:latin typeface="Arial" pitchFamily="34" charset="0"/>
                <a:cs typeface="Arial" pitchFamily="34" charset="0"/>
              </a:rPr>
              <a:t>34</a:t>
            </a:r>
            <a:r>
              <a:rPr lang="en-US" sz="2200" b="1" dirty="0">
                <a:latin typeface="Arial" pitchFamily="34" charset="0"/>
                <a:cs typeface="Arial" pitchFamily="34" charset="0"/>
              </a:rPr>
              <a:t> Jesus answered them, “Has it not been written in your Law, ‘I </a:t>
            </a:r>
            <a:r>
              <a:rPr lang="en-US" sz="2200" b="1" cap="small" dirty="0">
                <a:latin typeface="Arial" pitchFamily="34" charset="0"/>
                <a:cs typeface="Arial" pitchFamily="34" charset="0"/>
              </a:rPr>
              <a:t>said</a:t>
            </a:r>
            <a:r>
              <a:rPr lang="en-US" sz="2200" b="1" dirty="0">
                <a:latin typeface="Arial" pitchFamily="34" charset="0"/>
                <a:cs typeface="Arial" pitchFamily="34" charset="0"/>
              </a:rPr>
              <a:t>, </a:t>
            </a:r>
            <a:r>
              <a:rPr lang="en-US" sz="2200" b="1" cap="small" dirty="0">
                <a:latin typeface="Arial" pitchFamily="34" charset="0"/>
                <a:cs typeface="Arial" pitchFamily="34" charset="0"/>
              </a:rPr>
              <a:t>you are gods</a:t>
            </a:r>
            <a:r>
              <a:rPr lang="en-US" sz="2200" b="1" dirty="0">
                <a:latin typeface="Arial" pitchFamily="34" charset="0"/>
                <a:cs typeface="Arial" pitchFamily="34" charset="0"/>
              </a:rPr>
              <a:t>’? </a:t>
            </a:r>
            <a:r>
              <a:rPr lang="en-US" sz="2200" b="1" baseline="30000" dirty="0">
                <a:latin typeface="Arial" pitchFamily="34" charset="0"/>
                <a:cs typeface="Arial" pitchFamily="34" charset="0"/>
              </a:rPr>
              <a:t>35</a:t>
            </a:r>
            <a:r>
              <a:rPr lang="en-US" sz="2200" b="1" dirty="0">
                <a:latin typeface="Arial" pitchFamily="34" charset="0"/>
                <a:cs typeface="Arial" pitchFamily="34" charset="0"/>
              </a:rPr>
              <a:t> “If he called them gods, to whom the word of God came (and the Scripture cannot be broken), </a:t>
            </a:r>
            <a:r>
              <a:rPr lang="en-US" sz="2200" b="1" baseline="30000" dirty="0">
                <a:latin typeface="Arial" pitchFamily="34" charset="0"/>
                <a:cs typeface="Arial" pitchFamily="34" charset="0"/>
              </a:rPr>
              <a:t>36</a:t>
            </a:r>
            <a:r>
              <a:rPr lang="en-US" sz="2200" b="1" dirty="0">
                <a:latin typeface="Arial" pitchFamily="34" charset="0"/>
                <a:cs typeface="Arial" pitchFamily="34" charset="0"/>
              </a:rPr>
              <a:t> do you say of Him, whom the Father sanctified and sent into the world, ‘You are blaspheming,’ because I said, ‘I am the Son of God’? </a:t>
            </a:r>
          </a:p>
        </p:txBody>
      </p:sp>
      <p:cxnSp>
        <p:nvCxnSpPr>
          <p:cNvPr id="9" name="Straight Connector 8"/>
          <p:cNvCxnSpPr/>
          <p:nvPr/>
        </p:nvCxnSpPr>
        <p:spPr>
          <a:xfrm>
            <a:off x="4623522" y="0"/>
            <a:ext cx="1234" cy="6858000"/>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621567" y="0"/>
            <a:ext cx="45584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is meeting them where everyone agrees … </a:t>
            </a:r>
            <a:r>
              <a:rPr lang="en-US" sz="2200" b="1" i="1" dirty="0">
                <a:latin typeface="Arial" panose="020B0604020202020204" pitchFamily="34" charset="0"/>
                <a:cs typeface="Arial" panose="020B0604020202020204" pitchFamily="34" charset="0"/>
              </a:rPr>
              <a:t>Scripture cannot be broken</a:t>
            </a:r>
            <a:endParaRPr lang="en-US" sz="1000" b="1" i="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25363" y="1107996"/>
            <a:ext cx="4514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Referencing Psalm 82:6 - Unjust judges commissioned agents of God in their office called ‘gods’</a:t>
            </a:r>
          </a:p>
        </p:txBody>
      </p:sp>
      <p:sp>
        <p:nvSpPr>
          <p:cNvPr id="10" name="Rectangle 9"/>
          <p:cNvSpPr/>
          <p:nvPr/>
        </p:nvSpPr>
        <p:spPr>
          <a:xfrm>
            <a:off x="4633547" y="5650778"/>
            <a:ext cx="4507224" cy="119216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82:6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I said, “You are </a:t>
            </a:r>
            <a:r>
              <a:rPr lang="en-US" sz="2000" b="1" u="sng" dirty="0">
                <a:solidFill>
                  <a:schemeClr val="bg1"/>
                </a:solidFill>
                <a:latin typeface="Arial" panose="020B0604020202020204" pitchFamily="34" charset="0"/>
                <a:cs typeface="Arial" panose="020B0604020202020204" pitchFamily="34" charset="0"/>
              </a:rPr>
              <a:t>gods</a:t>
            </a:r>
            <a:r>
              <a:rPr lang="en-US" sz="2000" b="1" dirty="0">
                <a:solidFill>
                  <a:schemeClr val="bg1"/>
                </a:solidFill>
                <a:latin typeface="Arial" panose="020B0604020202020204" pitchFamily="34" charset="0"/>
                <a:cs typeface="Arial" panose="020B0604020202020204" pitchFamily="34" charset="0"/>
              </a:rPr>
              <a:t>, And all of you are </a:t>
            </a:r>
            <a:r>
              <a:rPr lang="en-US" sz="2000" b="1" u="sng" dirty="0">
                <a:solidFill>
                  <a:schemeClr val="bg1"/>
                </a:solidFill>
                <a:latin typeface="Arial" panose="020B0604020202020204" pitchFamily="34" charset="0"/>
                <a:cs typeface="Arial" panose="020B0604020202020204" pitchFamily="34" charset="0"/>
              </a:rPr>
              <a:t>sons of the Most High</a:t>
            </a:r>
            <a:r>
              <a:rPr lang="en-US" sz="2000" b="1" dirty="0">
                <a:solidFill>
                  <a:schemeClr val="bg1"/>
                </a:solidFill>
                <a:latin typeface="Arial" panose="020B0604020202020204" pitchFamily="34" charset="0"/>
                <a:cs typeface="Arial" panose="020B0604020202020204" pitchFamily="34" charset="0"/>
              </a:rPr>
              <a:t>. </a:t>
            </a:r>
            <a:endParaRPr lang="en-US" sz="1200" b="1" dirty="0">
              <a:solidFill>
                <a:schemeClr val="bg1"/>
              </a:solidFill>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638332" y="2554546"/>
            <a:ext cx="451445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If God called these Judges ‘gods’ … then why is it blasphemy for the one who came from heaven, the one who has seen God, who knows God and who was commissioned by God to deliver the Word to say </a:t>
            </a:r>
            <a:r>
              <a:rPr lang="en-US" sz="2200" b="1" i="1" dirty="0">
                <a:latin typeface="Arial" panose="020B0604020202020204" pitchFamily="34" charset="0"/>
                <a:cs typeface="Arial" panose="020B0604020202020204" pitchFamily="34" charset="0"/>
              </a:rPr>
              <a:t>I am the Son of God</a:t>
            </a:r>
            <a:r>
              <a:rPr lang="en-US" sz="22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6779"/>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175840"/>
            <a:ext cx="4737819"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10:37–40 (NASB95) </a:t>
            </a:r>
          </a:p>
          <a:p>
            <a:pPr>
              <a:lnSpc>
                <a:spcPct val="150000"/>
              </a:lnSpc>
            </a:pPr>
            <a:r>
              <a:rPr lang="en-US" sz="2200" b="1" baseline="30000" dirty="0">
                <a:latin typeface="Arial" pitchFamily="34" charset="0"/>
                <a:cs typeface="Arial" pitchFamily="34" charset="0"/>
              </a:rPr>
              <a:t>37</a:t>
            </a:r>
            <a:r>
              <a:rPr lang="en-US" sz="2200" b="1" dirty="0">
                <a:latin typeface="Arial" pitchFamily="34" charset="0"/>
                <a:cs typeface="Arial" pitchFamily="34" charset="0"/>
              </a:rPr>
              <a:t> “If I do not do the works of My Father, do not believe Me; </a:t>
            </a:r>
            <a:r>
              <a:rPr lang="en-US" sz="2200" b="1" baseline="30000" dirty="0">
                <a:latin typeface="Arial" pitchFamily="34" charset="0"/>
                <a:cs typeface="Arial" pitchFamily="34" charset="0"/>
              </a:rPr>
              <a:t>38</a:t>
            </a:r>
            <a:r>
              <a:rPr lang="en-US" sz="2200" b="1" dirty="0">
                <a:latin typeface="Arial" pitchFamily="34" charset="0"/>
                <a:cs typeface="Arial" pitchFamily="34" charset="0"/>
              </a:rPr>
              <a:t> but if I do them, though you do not believe Me, believe the works, so that you may know and understand that the Father is in Me, and I in the Father.” </a:t>
            </a:r>
            <a:r>
              <a:rPr lang="en-US" sz="2200" b="1" baseline="30000" dirty="0">
                <a:latin typeface="Arial" pitchFamily="34" charset="0"/>
                <a:cs typeface="Arial" pitchFamily="34" charset="0"/>
              </a:rPr>
              <a:t>39</a:t>
            </a:r>
            <a:r>
              <a:rPr lang="en-US" sz="2200" b="1" dirty="0">
                <a:latin typeface="Arial" pitchFamily="34" charset="0"/>
                <a:cs typeface="Arial" pitchFamily="34" charset="0"/>
              </a:rPr>
              <a:t> Therefore they were seeking again to seize Him, and He eluded their grasp.</a:t>
            </a:r>
            <a:r>
              <a:rPr lang="en-US" sz="2200" b="1" baseline="30000" dirty="0">
                <a:latin typeface="Arial" pitchFamily="34" charset="0"/>
                <a:cs typeface="Arial" pitchFamily="34" charset="0"/>
              </a:rPr>
              <a:t> </a:t>
            </a:r>
            <a:endParaRPr lang="en-US" sz="2200" b="1" dirty="0">
              <a:latin typeface="Arial" pitchFamily="34" charset="0"/>
              <a:cs typeface="Arial" pitchFamily="34" charset="0"/>
            </a:endParaRPr>
          </a:p>
        </p:txBody>
      </p:sp>
      <p:cxnSp>
        <p:nvCxnSpPr>
          <p:cNvPr id="9" name="Straight Connector 8"/>
          <p:cNvCxnSpPr/>
          <p:nvPr/>
        </p:nvCxnSpPr>
        <p:spPr>
          <a:xfrm>
            <a:off x="4737818" y="-250039"/>
            <a:ext cx="0" cy="7104185"/>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737818" y="0"/>
            <a:ext cx="44061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Look at the works, what do they prove?</a:t>
            </a:r>
            <a:endParaRPr lang="en-US" sz="1000" b="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737819" y="769441"/>
            <a:ext cx="44061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claimed to be </a:t>
            </a:r>
            <a:r>
              <a:rPr lang="en-US" sz="2200" b="1" i="1" dirty="0">
                <a:latin typeface="Arial" panose="020B0604020202020204" pitchFamily="34" charset="0"/>
                <a:cs typeface="Arial" panose="020B0604020202020204" pitchFamily="34" charset="0"/>
              </a:rPr>
              <a:t>the light of the world</a:t>
            </a:r>
            <a:endParaRPr lang="en-US" sz="1000" b="1" dirty="0">
              <a:latin typeface="Arial" panose="020B0604020202020204" pitchFamily="34" charset="0"/>
              <a:cs typeface="Arial" panose="020B0604020202020204" pitchFamily="34" charset="0"/>
            </a:endParaRPr>
          </a:p>
        </p:txBody>
      </p:sp>
      <p:sp>
        <p:nvSpPr>
          <p:cNvPr id="10" name="Rectangle 9"/>
          <p:cNvSpPr/>
          <p:nvPr/>
        </p:nvSpPr>
        <p:spPr>
          <a:xfrm>
            <a:off x="4737819" y="5650778"/>
            <a:ext cx="4402952" cy="119216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9:5 (NASB95) </a:t>
            </a:r>
          </a:p>
          <a:p>
            <a:r>
              <a:rPr lang="en-US" sz="2000" b="1" baseline="30000"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“While I am in the world, I am the Light of the world.” </a:t>
            </a:r>
          </a:p>
        </p:txBody>
      </p:sp>
      <p:sp>
        <p:nvSpPr>
          <p:cNvPr id="11" name="Rectangle 10"/>
          <p:cNvSpPr>
            <a:spLocks noChangeArrowheads="1"/>
          </p:cNvSpPr>
          <p:nvPr/>
        </p:nvSpPr>
        <p:spPr bwMode="auto">
          <a:xfrm>
            <a:off x="4737819" y="1538882"/>
            <a:ext cx="4501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Ch. 9 healed the blind man providing both physical and spiritual light</a:t>
            </a:r>
            <a:endParaRPr lang="en-US" sz="7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737819" y="2554545"/>
            <a:ext cx="440618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claimed to be the Son of God, giver of life, Shepherd of the sheep, Door of the sheepfold, giver of eternal life for His sheep … how is He going to prove that?</a:t>
            </a:r>
            <a:endParaRPr lang="en-US" sz="1000" b="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748450" y="5012156"/>
            <a:ext cx="4501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dirty="0">
                <a:latin typeface="Arial" panose="020B0604020202020204" pitchFamily="34" charset="0"/>
                <a:cs typeface="Arial" panose="020B0604020202020204" pitchFamily="34" charset="0"/>
              </a:rPr>
              <a:t>Ch. 11 – Raises Lazarus from the dead</a:t>
            </a:r>
            <a:endParaRPr lang="en-US" sz="7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759082" y="5724818"/>
            <a:ext cx="44061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Signs prove Jesus is who he claims to be!</a:t>
            </a:r>
            <a:endParaRPr lang="en-US" sz="1000" b="1" dirty="0">
              <a:latin typeface="Arial" panose="020B0604020202020204" pitchFamily="34" charset="0"/>
              <a:cs typeface="Arial" panose="020B0604020202020204" pitchFamily="34" charset="0"/>
            </a:endParaRPr>
          </a:p>
        </p:txBody>
      </p:sp>
      <p:sp>
        <p:nvSpPr>
          <p:cNvPr id="15" name="Rectangle 14"/>
          <p:cNvSpPr/>
          <p:nvPr/>
        </p:nvSpPr>
        <p:spPr>
          <a:xfrm>
            <a:off x="4730414" y="785928"/>
            <a:ext cx="4402952" cy="492768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these have been written so that you may believe that Jesus is the Christ, the Son of God</a:t>
            </a:r>
            <a:r>
              <a:rPr lang="en-US" sz="2000" b="1" dirty="0">
                <a:solidFill>
                  <a:schemeClr val="bg1"/>
                </a:solidFill>
                <a:latin typeface="Arial" panose="020B0604020202020204" pitchFamily="34" charset="0"/>
                <a:cs typeface="Arial" panose="020B0604020202020204" pitchFamily="34" charset="0"/>
              </a:rPr>
              <a:t>; and that believing you may have life in His name. </a:t>
            </a:r>
          </a:p>
        </p:txBody>
      </p:sp>
      <p:sp>
        <p:nvSpPr>
          <p:cNvPr id="16" name="Rectangle 15"/>
          <p:cNvSpPr>
            <a:spLocks noChangeArrowheads="1"/>
          </p:cNvSpPr>
          <p:nvPr/>
        </p:nvSpPr>
        <p:spPr bwMode="auto">
          <a:xfrm>
            <a:off x="4748448" y="6466292"/>
            <a:ext cx="44061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His time had not yet come</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2" grpId="0"/>
      <p:bldP spid="13" grpId="0"/>
      <p:bldP spid="14" grpId="0"/>
      <p:bldP spid="15" grpId="0" animBg="1"/>
      <p:bldP spid="15" grpId="1"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731924" y="238524"/>
            <a:ext cx="5161905" cy="6380952"/>
          </a:xfrm>
          <a:prstGeom prst="rect">
            <a:avLst/>
          </a:prstGeom>
        </p:spPr>
      </p:pic>
      <p:sp>
        <p:nvSpPr>
          <p:cNvPr id="5" name="TextBox 4"/>
          <p:cNvSpPr txBox="1"/>
          <p:nvPr/>
        </p:nvSpPr>
        <p:spPr>
          <a:xfrm>
            <a:off x="-5" y="9266"/>
            <a:ext cx="3560886"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10:40 (NASB95) </a:t>
            </a:r>
          </a:p>
          <a:p>
            <a:pPr>
              <a:lnSpc>
                <a:spcPct val="150000"/>
              </a:lnSpc>
            </a:pPr>
            <a:r>
              <a:rPr lang="en-US" sz="2200" b="1" baseline="30000" dirty="0">
                <a:latin typeface="Arial" pitchFamily="34" charset="0"/>
                <a:cs typeface="Arial" pitchFamily="34" charset="0"/>
              </a:rPr>
              <a:t>40</a:t>
            </a:r>
            <a:r>
              <a:rPr lang="en-US" sz="2200" b="1" dirty="0">
                <a:latin typeface="Arial" pitchFamily="34" charset="0"/>
                <a:cs typeface="Arial" pitchFamily="34" charset="0"/>
              </a:rPr>
              <a:t> And He went away again beyond the Jordan to the place where John was first baptizing, and He was staying there. </a:t>
            </a:r>
          </a:p>
        </p:txBody>
      </p:sp>
      <p:sp>
        <p:nvSpPr>
          <p:cNvPr id="6" name="Rectangle 5"/>
          <p:cNvSpPr/>
          <p:nvPr/>
        </p:nvSpPr>
        <p:spPr>
          <a:xfrm>
            <a:off x="0" y="3861713"/>
            <a:ext cx="3481753" cy="275776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1:28 (NASB95) </a:t>
            </a:r>
          </a:p>
          <a:p>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These things took place in </a:t>
            </a:r>
            <a:r>
              <a:rPr lang="en-US" sz="2000" b="1" u="sng" dirty="0">
                <a:solidFill>
                  <a:schemeClr val="bg1"/>
                </a:solidFill>
                <a:latin typeface="Arial" panose="020B0604020202020204" pitchFamily="34" charset="0"/>
                <a:cs typeface="Arial" panose="020B0604020202020204" pitchFamily="34" charset="0"/>
              </a:rPr>
              <a:t>Bethany beyond the Jordan, where John was baptizing</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095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0767" y="0"/>
            <a:ext cx="0" cy="5547946"/>
          </a:xfrm>
          <a:prstGeom prst="line">
            <a:avLst/>
          </a:prstGeom>
          <a:ln w="158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0768" cy="3139321"/>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10:41–42 (NASB95) </a:t>
            </a:r>
          </a:p>
          <a:p>
            <a:pPr>
              <a:lnSpc>
                <a:spcPct val="150000"/>
              </a:lnSpc>
            </a:pPr>
            <a:r>
              <a:rPr lang="en-US" sz="2200" b="1" baseline="30000" dirty="0">
                <a:latin typeface="Arial" pitchFamily="34" charset="0"/>
                <a:cs typeface="Arial" pitchFamily="34" charset="0"/>
              </a:rPr>
              <a:t>41</a:t>
            </a:r>
            <a:r>
              <a:rPr lang="en-US" sz="2200" b="1" dirty="0">
                <a:latin typeface="Arial" pitchFamily="34" charset="0"/>
                <a:cs typeface="Arial" pitchFamily="34" charset="0"/>
              </a:rPr>
              <a:t> Many came to Him and were saying, “While John performed no sign, yet everything John said about this man was true.” </a:t>
            </a:r>
            <a:r>
              <a:rPr lang="en-US" sz="2200" b="1" baseline="30000" dirty="0">
                <a:latin typeface="Arial" pitchFamily="34" charset="0"/>
                <a:cs typeface="Arial" pitchFamily="34" charset="0"/>
              </a:rPr>
              <a:t>42</a:t>
            </a:r>
            <a:r>
              <a:rPr lang="en-US" sz="2200" b="1" dirty="0">
                <a:latin typeface="Arial" pitchFamily="34" charset="0"/>
                <a:cs typeface="Arial" pitchFamily="34" charset="0"/>
              </a:rPr>
              <a:t> Many believed in Him there. </a:t>
            </a:r>
          </a:p>
        </p:txBody>
      </p:sp>
      <p:sp>
        <p:nvSpPr>
          <p:cNvPr id="11" name="Rectangle 10"/>
          <p:cNvSpPr>
            <a:spLocks noChangeArrowheads="1"/>
          </p:cNvSpPr>
          <p:nvPr/>
        </p:nvSpPr>
        <p:spPr bwMode="auto">
          <a:xfrm>
            <a:off x="4570767" y="0"/>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prepared the way of the Lord</a:t>
            </a:r>
            <a:endParaRPr lang="en-US" sz="10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570766" y="766249"/>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John performed no sign</a:t>
            </a:r>
            <a:endParaRPr lang="en-US" sz="1000" b="1" i="1" dirty="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4570768" y="1197136"/>
            <a:ext cx="45584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was filled with the Holy Spirit</a:t>
            </a:r>
            <a:endParaRPr lang="en-US" sz="1000" b="1" dirty="0">
              <a:latin typeface="Arial" panose="020B0604020202020204" pitchFamily="34" charset="0"/>
              <a:cs typeface="Arial" panose="020B0604020202020204" pitchFamily="34" charset="0"/>
            </a:endParaRPr>
          </a:p>
        </p:txBody>
      </p:sp>
      <p:sp>
        <p:nvSpPr>
          <p:cNvPr id="14" name="Rectangle 13"/>
          <p:cNvSpPr/>
          <p:nvPr/>
        </p:nvSpPr>
        <p:spPr>
          <a:xfrm>
            <a:off x="4666616" y="3498108"/>
            <a:ext cx="4402952" cy="196477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1:15 (NASB95) </a:t>
            </a:r>
          </a:p>
          <a:p>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“For he will be great in the sight of the Lord; and he will drink no wine or liquor, and </a:t>
            </a:r>
            <a:r>
              <a:rPr lang="en-US" sz="2000" b="1" u="sng" dirty="0">
                <a:solidFill>
                  <a:schemeClr val="bg1"/>
                </a:solidFill>
                <a:latin typeface="Arial" panose="020B0604020202020204" pitchFamily="34" charset="0"/>
                <a:cs typeface="Arial" panose="020B0604020202020204" pitchFamily="34" charset="0"/>
              </a:rPr>
              <a:t>he will be filled with the Holy Spirit</a:t>
            </a:r>
            <a:r>
              <a:rPr lang="en-US" sz="2000" b="1" dirty="0">
                <a:solidFill>
                  <a:schemeClr val="bg1"/>
                </a:solidFill>
                <a:latin typeface="Arial" panose="020B0604020202020204" pitchFamily="34" charset="0"/>
                <a:cs typeface="Arial" panose="020B0604020202020204" pitchFamily="34" charset="0"/>
              </a:rPr>
              <a:t> while yet in his mother’s womb. </a:t>
            </a:r>
          </a:p>
        </p:txBody>
      </p:sp>
      <p:sp>
        <p:nvSpPr>
          <p:cNvPr id="16" name="Rectangle 15"/>
          <p:cNvSpPr/>
          <p:nvPr/>
        </p:nvSpPr>
        <p:spPr>
          <a:xfrm>
            <a:off x="48336" y="3332479"/>
            <a:ext cx="4573232" cy="352552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Ephesians 5:18 (NASB95) </a:t>
            </a:r>
          </a:p>
          <a:p>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And do not get drunk with wine, for that is dissipation, but </a:t>
            </a:r>
            <a:r>
              <a:rPr lang="en-US" sz="2000" b="1" u="sng" dirty="0">
                <a:solidFill>
                  <a:schemeClr val="bg1"/>
                </a:solidFill>
                <a:latin typeface="Arial" panose="020B0604020202020204" pitchFamily="34" charset="0"/>
                <a:cs typeface="Arial" panose="020B0604020202020204" pitchFamily="34" charset="0"/>
              </a:rPr>
              <a:t>be filled with the Spirit</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14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Colossians 3:16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Let the word of Christ richly dwell within you</a:t>
            </a:r>
            <a:r>
              <a:rPr lang="en-US" sz="2000" b="1" dirty="0">
                <a:solidFill>
                  <a:schemeClr val="bg1"/>
                </a:solidFill>
                <a:latin typeface="Arial" panose="020B0604020202020204" pitchFamily="34" charset="0"/>
                <a:cs typeface="Arial" panose="020B0604020202020204" pitchFamily="34" charset="0"/>
              </a:rPr>
              <a:t>, with all wisdom teaching and admonishing one another with psalms </a:t>
            </a:r>
            <a:r>
              <a:rPr lang="en-US" sz="2000" b="1" i="1"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hymns </a:t>
            </a:r>
            <a:r>
              <a:rPr lang="en-US" sz="2000" b="1" i="1"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spiritual songs, singing with thankfulness in your hearts to God. </a:t>
            </a:r>
          </a:p>
        </p:txBody>
      </p:sp>
      <p:sp>
        <p:nvSpPr>
          <p:cNvPr id="17" name="Rectangle 16"/>
          <p:cNvSpPr>
            <a:spLocks noChangeArrowheads="1"/>
          </p:cNvSpPr>
          <p:nvPr/>
        </p:nvSpPr>
        <p:spPr bwMode="auto">
          <a:xfrm>
            <a:off x="4580928" y="1997057"/>
            <a:ext cx="45584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We can also be filled with the Holy Spirit today through the study of God’s Word and obedience!</a:t>
            </a:r>
            <a:endParaRPr lang="en-US" sz="10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591088" y="3376188"/>
            <a:ext cx="45584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many believed</a:t>
            </a:r>
            <a:endParaRPr lang="en-US" sz="1000" b="1" i="1" dirty="0">
              <a:latin typeface="Arial" panose="020B0604020202020204" pitchFamily="34" charset="0"/>
              <a:cs typeface="Arial" panose="020B0604020202020204" pitchFamily="34" charset="0"/>
            </a:endParaRPr>
          </a:p>
        </p:txBody>
      </p:sp>
      <p:sp>
        <p:nvSpPr>
          <p:cNvPr id="18" name="Rectangle 17"/>
          <p:cNvSpPr/>
          <p:nvPr/>
        </p:nvSpPr>
        <p:spPr>
          <a:xfrm>
            <a:off x="-10420" y="3332480"/>
            <a:ext cx="4573232" cy="352552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these have been written so that you may believe that Jesus is the Christ, the Son of God; and that believing you may have life in His name. </a:t>
            </a:r>
          </a:p>
        </p:txBody>
      </p:sp>
    </p:spTree>
    <p:extLst>
      <p:ext uri="{BB962C8B-B14F-4D97-AF65-F5344CB8AC3E}">
        <p14:creationId xmlns:p14="http://schemas.microsoft.com/office/powerpoint/2010/main" val="9204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xit" presetSubtype="0" fill="hold" grpId="1" nodeType="with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4" grpId="1" animBg="1"/>
      <p:bldP spid="16" grpId="0" animBg="1"/>
      <p:bldP spid="16" grpId="1" animBg="1"/>
      <p:bldP spid="17" grpId="0"/>
      <p:bldP spid="15"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169081" y="4703772"/>
            <a:ext cx="2797902" cy="110102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a:buNone/>
              <a:defRPr sz="16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a:t>LESSON 15 JOHN 10:1-42</a:t>
            </a:r>
            <a:endParaRPr lang="en-US" sz="3200" dirty="0"/>
          </a:p>
        </p:txBody>
      </p:sp>
    </p:spTree>
    <p:extLst>
      <p:ext uri="{BB962C8B-B14F-4D97-AF65-F5344CB8AC3E}">
        <p14:creationId xmlns:p14="http://schemas.microsoft.com/office/powerpoint/2010/main" val="328404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3</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was the reaction of his neighbors?</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62100" y="2287372"/>
            <a:ext cx="60198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9:8–9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Therefore the neighbors, and those who previously saw him as a beggar, were saying, “</a:t>
            </a:r>
            <a:r>
              <a:rPr lang="en-US" sz="2400" b="1" u="sng" dirty="0">
                <a:latin typeface="Arial" panose="020B0604020202020204" pitchFamily="34" charset="0"/>
                <a:cs typeface="Arial" panose="020B0604020202020204" pitchFamily="34" charset="0"/>
              </a:rPr>
              <a:t>Is not this the one who used to sit and beg?” </a:t>
            </a:r>
            <a:r>
              <a:rPr lang="en-US" sz="2400" b="1" u="sng" baseline="30000" dirty="0">
                <a:latin typeface="Arial" panose="020B0604020202020204" pitchFamily="34" charset="0"/>
                <a:cs typeface="Arial" panose="020B0604020202020204" pitchFamily="34" charset="0"/>
              </a:rPr>
              <a:t>9</a:t>
            </a:r>
            <a:r>
              <a:rPr lang="en-US" sz="2400" b="1" u="sng" dirty="0">
                <a:latin typeface="Arial" panose="020B0604020202020204" pitchFamily="34" charset="0"/>
                <a:cs typeface="Arial" panose="020B0604020202020204" pitchFamily="34" charset="0"/>
              </a:rPr>
              <a:t> Others were saying, “This is he,” </a:t>
            </a:r>
            <a:r>
              <a:rPr lang="en-US" sz="2400" b="1" i="1" u="sng" dirty="0">
                <a:latin typeface="Arial" panose="020B0604020202020204" pitchFamily="34" charset="0"/>
                <a:cs typeface="Arial" panose="020B0604020202020204" pitchFamily="34" charset="0"/>
              </a:rPr>
              <a:t>still</a:t>
            </a:r>
            <a:r>
              <a:rPr lang="en-US" sz="2400" b="1" u="sng" dirty="0">
                <a:latin typeface="Arial" panose="020B0604020202020204" pitchFamily="34" charset="0"/>
                <a:cs typeface="Arial" panose="020B0604020202020204" pitchFamily="34" charset="0"/>
              </a:rPr>
              <a:t> others were saying, “No, but he is like him.</a:t>
            </a:r>
            <a:r>
              <a:rPr lang="en-US" sz="2400" b="1" dirty="0">
                <a:latin typeface="Arial" panose="020B0604020202020204" pitchFamily="34" charset="0"/>
                <a:cs typeface="Arial" panose="020B0604020202020204" pitchFamily="34" charset="0"/>
              </a:rPr>
              <a:t>” He kept saying, “I am the one.” </a:t>
            </a:r>
          </a:p>
        </p:txBody>
      </p:sp>
    </p:spTree>
    <p:extLst>
      <p:ext uri="{BB962C8B-B14F-4D97-AF65-F5344CB8AC3E}">
        <p14:creationId xmlns:p14="http://schemas.microsoft.com/office/powerpoint/2010/main" val="1234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4</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a:t>
            </a:r>
            <a:r>
              <a:rPr lang="en-US" altLang="en-US" sz="2400" b="1" dirty="0" err="1">
                <a:latin typeface="Arial" panose="020B0604020202020204" pitchFamily="34" charset="0"/>
                <a:cs typeface="Arial" panose="020B0604020202020204" pitchFamily="34" charset="0"/>
              </a:rPr>
              <a:t>reasonings</a:t>
            </a:r>
            <a:r>
              <a:rPr lang="en-US" altLang="en-US" sz="2400" b="1" dirty="0">
                <a:latin typeface="Arial" panose="020B0604020202020204" pitchFamily="34" charset="0"/>
                <a:cs typeface="Arial" panose="020B0604020202020204" pitchFamily="34" charset="0"/>
              </a:rPr>
              <a:t> caused division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among the Pharisees?</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681790" y="2629150"/>
            <a:ext cx="7780421"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9:14–16 (NASB95) </a:t>
            </a:r>
          </a:p>
          <a:p>
            <a:pPr>
              <a:buNone/>
            </a:pPr>
            <a:r>
              <a:rPr lang="en-US" sz="2400" b="1" baseline="30000" dirty="0">
                <a:latin typeface="Arial" panose="020B0604020202020204" pitchFamily="34" charset="0"/>
                <a:cs typeface="Arial" panose="020B0604020202020204" pitchFamily="34" charset="0"/>
              </a:rPr>
              <a:t>14</a:t>
            </a:r>
            <a:r>
              <a:rPr lang="en-US" sz="2400" b="1" dirty="0">
                <a:latin typeface="Arial" panose="020B0604020202020204" pitchFamily="34" charset="0"/>
                <a:cs typeface="Arial" panose="020B0604020202020204" pitchFamily="34" charset="0"/>
              </a:rPr>
              <a:t> Now </a:t>
            </a:r>
            <a:r>
              <a:rPr lang="en-US" sz="2400" b="1" u="sng" dirty="0">
                <a:latin typeface="Arial" panose="020B0604020202020204" pitchFamily="34" charset="0"/>
                <a:cs typeface="Arial" panose="020B0604020202020204" pitchFamily="34" charset="0"/>
              </a:rPr>
              <a:t>it was a Sabbath on the day when Jesus made the clay and opened his eyes</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Then the Pharisees also were asking him again how he received his sight. And he said to them, “He applied clay to my eyes, and I washed, and I see.” </a:t>
            </a: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Therefore </a:t>
            </a:r>
            <a:r>
              <a:rPr lang="en-US" sz="2400" b="1" u="sng" dirty="0">
                <a:latin typeface="Arial" panose="020B0604020202020204" pitchFamily="34" charset="0"/>
                <a:cs typeface="Arial" panose="020B0604020202020204" pitchFamily="34" charset="0"/>
              </a:rPr>
              <a:t>some of the Pharisees were saying, “This man is not from God, because He does not keep the Sabbath.” But others were saying, “How can a man who is a sinner perform such signs?” And there was a division among them.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05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5</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his parents fear the Jews?</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997619" y="2525205"/>
            <a:ext cx="7148763"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9:20–22 (NASB95) </a:t>
            </a:r>
          </a:p>
          <a:p>
            <a:pPr>
              <a:buNone/>
            </a:pP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His parents answered them and said, “We know that this is our son, and that he was born blind; </a:t>
            </a:r>
            <a:r>
              <a:rPr lang="en-US" sz="2400" b="1" baseline="30000" dirty="0">
                <a:latin typeface="Arial" panose="020B0604020202020204" pitchFamily="34" charset="0"/>
                <a:cs typeface="Arial" panose="020B0604020202020204" pitchFamily="34" charset="0"/>
              </a:rPr>
              <a:t>21</a:t>
            </a:r>
            <a:r>
              <a:rPr lang="en-US" sz="2400" b="1" dirty="0">
                <a:latin typeface="Arial" panose="020B0604020202020204" pitchFamily="34" charset="0"/>
                <a:cs typeface="Arial" panose="020B0604020202020204" pitchFamily="34" charset="0"/>
              </a:rPr>
              <a:t> but how he now sees, we do not know; or who opened his eyes, we do not know. Ask him; he is of age, he will speak for himself.” </a:t>
            </a:r>
            <a:r>
              <a:rPr lang="en-US" sz="2400" b="1" baseline="30000" dirty="0">
                <a:latin typeface="Arial" panose="020B0604020202020204" pitchFamily="34" charset="0"/>
                <a:cs typeface="Arial" panose="020B0604020202020204" pitchFamily="34" charset="0"/>
              </a:rPr>
              <a:t>22</a:t>
            </a:r>
            <a:r>
              <a:rPr lang="en-US" sz="2400" b="1" dirty="0">
                <a:latin typeface="Arial" panose="020B0604020202020204" pitchFamily="34" charset="0"/>
                <a:cs typeface="Arial" panose="020B0604020202020204" pitchFamily="34" charset="0"/>
              </a:rPr>
              <a:t> His parents said this because </a:t>
            </a:r>
            <a:r>
              <a:rPr lang="en-US" sz="2400" b="1" u="sng" dirty="0">
                <a:latin typeface="Arial" panose="020B0604020202020204" pitchFamily="34" charset="0"/>
                <a:cs typeface="Arial" panose="020B0604020202020204" pitchFamily="34" charset="0"/>
              </a:rPr>
              <a:t>they were afraid of the Jews; for the Jews had already agreed that if anyone confessed Him to be Christ, he was to be put out of the synagogue.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78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6</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did he answer, “We know this man is a sinner”?</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62100" y="2279351"/>
            <a:ext cx="60198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9:24–25 (NASB95) </a:t>
            </a:r>
          </a:p>
          <a:p>
            <a:pPr>
              <a:buNone/>
            </a:pPr>
            <a:r>
              <a:rPr lang="en-US" sz="2400" b="1" baseline="30000" dirty="0">
                <a:latin typeface="Arial" panose="020B0604020202020204" pitchFamily="34" charset="0"/>
                <a:cs typeface="Arial" panose="020B0604020202020204" pitchFamily="34" charset="0"/>
              </a:rPr>
              <a:t>24</a:t>
            </a:r>
            <a:r>
              <a:rPr lang="en-US" sz="2400" b="1" dirty="0">
                <a:latin typeface="Arial" panose="020B0604020202020204" pitchFamily="34" charset="0"/>
                <a:cs typeface="Arial" panose="020B0604020202020204" pitchFamily="34" charset="0"/>
              </a:rPr>
              <a:t> So a second time they called the man who had been blind, and said to him, “Give glory to God; we know that this man is a sinner.” </a:t>
            </a:r>
            <a:r>
              <a:rPr lang="en-US" sz="2400" b="1" baseline="30000" dirty="0">
                <a:latin typeface="Arial" panose="020B0604020202020204" pitchFamily="34" charset="0"/>
                <a:cs typeface="Arial" panose="020B0604020202020204" pitchFamily="34" charset="0"/>
              </a:rPr>
              <a:t>25</a:t>
            </a:r>
            <a:r>
              <a:rPr lang="en-US" sz="2400" b="1" dirty="0">
                <a:latin typeface="Arial" panose="020B0604020202020204" pitchFamily="34" charset="0"/>
                <a:cs typeface="Arial" panose="020B0604020202020204" pitchFamily="34" charset="0"/>
              </a:rPr>
              <a:t> He then answered, “</a:t>
            </a:r>
            <a:r>
              <a:rPr lang="en-US" sz="2400" b="1" u="sng" dirty="0">
                <a:latin typeface="Arial" panose="020B0604020202020204" pitchFamily="34" charset="0"/>
                <a:cs typeface="Arial" panose="020B0604020202020204" pitchFamily="34" charset="0"/>
              </a:rPr>
              <a:t>Whether He is a sinner, I do not know; one thing I do know, that though I was blind, now I see.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608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7</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1872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they claim to be the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disciple of Moses instead of Jesus?</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320842" y="2369554"/>
            <a:ext cx="8502316"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9:26–30 (NASB95) </a:t>
            </a:r>
          </a:p>
          <a:p>
            <a:pPr>
              <a:buNone/>
            </a:pPr>
            <a:r>
              <a:rPr lang="en-US" sz="2400" b="1" baseline="30000" dirty="0">
                <a:latin typeface="Arial" panose="020B0604020202020204" pitchFamily="34" charset="0"/>
                <a:cs typeface="Arial" panose="020B0604020202020204" pitchFamily="34" charset="0"/>
              </a:rPr>
              <a:t>26</a:t>
            </a:r>
            <a:r>
              <a:rPr lang="en-US" sz="2400" b="1" dirty="0">
                <a:latin typeface="Arial" panose="020B0604020202020204" pitchFamily="34" charset="0"/>
                <a:cs typeface="Arial" panose="020B0604020202020204" pitchFamily="34" charset="0"/>
              </a:rPr>
              <a:t> So they said to him, “What did He do to you? How did He open your eyes?” </a:t>
            </a:r>
            <a:r>
              <a:rPr lang="en-US" sz="2400" b="1" baseline="30000" dirty="0">
                <a:latin typeface="Arial" panose="020B0604020202020204" pitchFamily="34" charset="0"/>
                <a:cs typeface="Arial" panose="020B0604020202020204" pitchFamily="34" charset="0"/>
              </a:rPr>
              <a:t>27</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He answered them</a:t>
            </a:r>
            <a:r>
              <a:rPr lang="en-US" sz="2400" b="1" dirty="0">
                <a:latin typeface="Arial" panose="020B0604020202020204" pitchFamily="34" charset="0"/>
                <a:cs typeface="Arial" panose="020B0604020202020204" pitchFamily="34" charset="0"/>
              </a:rPr>
              <a:t>, “I told you already and you did not listen; why do you want to hear </a:t>
            </a:r>
            <a:r>
              <a:rPr lang="en-US" sz="2400" b="1" i="1" dirty="0">
                <a:latin typeface="Arial" panose="020B0604020202020204" pitchFamily="34" charset="0"/>
                <a:cs typeface="Arial" panose="020B0604020202020204" pitchFamily="34" charset="0"/>
              </a:rPr>
              <a:t>it</a:t>
            </a:r>
            <a:r>
              <a:rPr lang="en-US" sz="2400" b="1" dirty="0">
                <a:latin typeface="Arial" panose="020B0604020202020204" pitchFamily="34" charset="0"/>
                <a:cs typeface="Arial" panose="020B0604020202020204" pitchFamily="34" charset="0"/>
              </a:rPr>
              <a:t> again? </a:t>
            </a:r>
            <a:r>
              <a:rPr lang="en-US" sz="2400" b="1" u="sng" dirty="0">
                <a:latin typeface="Arial" panose="020B0604020202020204" pitchFamily="34" charset="0"/>
                <a:cs typeface="Arial" panose="020B0604020202020204" pitchFamily="34" charset="0"/>
              </a:rPr>
              <a:t>You do not want to become His disciples too, do you?</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28</a:t>
            </a:r>
            <a:r>
              <a:rPr lang="en-US" sz="2400" b="1" dirty="0">
                <a:latin typeface="Arial" panose="020B0604020202020204" pitchFamily="34" charset="0"/>
                <a:cs typeface="Arial" panose="020B0604020202020204" pitchFamily="34" charset="0"/>
              </a:rPr>
              <a:t> They reviled him and said, “You are His disciple, but we are disciples of Moses. </a:t>
            </a:r>
            <a:r>
              <a:rPr lang="en-US" sz="2400" b="1" baseline="30000" dirty="0">
                <a:latin typeface="Arial" panose="020B0604020202020204" pitchFamily="34" charset="0"/>
                <a:cs typeface="Arial" panose="020B0604020202020204" pitchFamily="34" charset="0"/>
              </a:rPr>
              <a:t>29</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We know that God has spoken to Moses, but as for this man, we do not know where He is from.</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30</a:t>
            </a:r>
            <a:r>
              <a:rPr lang="en-US" sz="2400" b="1" dirty="0">
                <a:latin typeface="Arial" panose="020B0604020202020204" pitchFamily="34" charset="0"/>
                <a:cs typeface="Arial" panose="020B0604020202020204" pitchFamily="34" charset="0"/>
              </a:rPr>
              <a:t> The man answered and said to them, “</a:t>
            </a:r>
            <a:r>
              <a:rPr lang="en-US" sz="2400" b="1" u="sng" dirty="0">
                <a:latin typeface="Arial" panose="020B0604020202020204" pitchFamily="34" charset="0"/>
                <a:cs typeface="Arial" panose="020B0604020202020204" pitchFamily="34" charset="0"/>
              </a:rPr>
              <a:t>Well, here is an amazing thing, that you do not know where He is from, and </a:t>
            </a:r>
            <a:r>
              <a:rPr lang="en-US" sz="2400" b="1" i="1" u="sng" dirty="0">
                <a:latin typeface="Arial" panose="020B0604020202020204" pitchFamily="34" charset="0"/>
                <a:cs typeface="Arial" panose="020B0604020202020204" pitchFamily="34" charset="0"/>
              </a:rPr>
              <a:t>yet</a:t>
            </a:r>
            <a:r>
              <a:rPr lang="en-US" sz="2400" b="1" u="sng" dirty="0">
                <a:latin typeface="Arial" panose="020B0604020202020204" pitchFamily="34" charset="0"/>
                <a:cs typeface="Arial" panose="020B0604020202020204" pitchFamily="34" charset="0"/>
              </a:rPr>
              <a:t> He opened my eyes.</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5780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54794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14 – Question 8</a:t>
            </a: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4255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Whose prayer does God hear?</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1562100" y="2607237"/>
            <a:ext cx="6019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9:31 (NASB95) </a:t>
            </a:r>
          </a:p>
          <a:p>
            <a:pPr>
              <a:buNone/>
            </a:pPr>
            <a:r>
              <a:rPr lang="en-US" sz="2400" b="1" baseline="30000" dirty="0">
                <a:latin typeface="Arial" panose="020B0604020202020204" pitchFamily="34" charset="0"/>
                <a:cs typeface="Arial" panose="020B0604020202020204" pitchFamily="34" charset="0"/>
              </a:rPr>
              <a:t>31</a:t>
            </a:r>
            <a:r>
              <a:rPr lang="en-US" sz="2400" b="1" dirty="0">
                <a:latin typeface="Arial" panose="020B0604020202020204" pitchFamily="34" charset="0"/>
                <a:cs typeface="Arial" panose="020B0604020202020204" pitchFamily="34" charset="0"/>
              </a:rPr>
              <a:t> “We know that God does not hear sinners; but </a:t>
            </a:r>
            <a:r>
              <a:rPr lang="en-US" sz="2400" b="1" u="sng" dirty="0">
                <a:latin typeface="Arial" panose="020B0604020202020204" pitchFamily="34" charset="0"/>
                <a:cs typeface="Arial" panose="020B0604020202020204" pitchFamily="34" charset="0"/>
              </a:rPr>
              <a:t>if anyone is God-fearing and does His will, He hears him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631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5896</TotalTime>
  <Words>7563</Words>
  <Application>Microsoft Office PowerPoint</Application>
  <PresentationFormat>On-screen Show (4:3)</PresentationFormat>
  <Paragraphs>405</Paragraphs>
  <Slides>36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Adelle-Regular</vt:lpstr>
      <vt:lpstr>Apple Chancery</vt:lpstr>
      <vt:lpstr>Arial</vt:lpstr>
      <vt:lpstr>Calibri</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152</cp:revision>
  <dcterms:created xsi:type="dcterms:W3CDTF">2014-03-26T14:03:34Z</dcterms:created>
  <dcterms:modified xsi:type="dcterms:W3CDTF">2016-06-26T21:28:22Z</dcterms:modified>
</cp:coreProperties>
</file>